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752" r:id="rId3"/>
    <p:sldId id="1316" r:id="rId4"/>
    <p:sldId id="1322" r:id="rId5"/>
    <p:sldId id="847" r:id="rId6"/>
    <p:sldId id="265" r:id="rId7"/>
    <p:sldId id="266" r:id="rId8"/>
    <p:sldId id="858" r:id="rId9"/>
    <p:sldId id="267" r:id="rId10"/>
    <p:sldId id="268" r:id="rId11"/>
    <p:sldId id="269" r:id="rId12"/>
    <p:sldId id="270" r:id="rId13"/>
    <p:sldId id="273" r:id="rId14"/>
    <p:sldId id="274" r:id="rId15"/>
    <p:sldId id="275" r:id="rId16"/>
    <p:sldId id="857" r:id="rId17"/>
    <p:sldId id="1323" r:id="rId18"/>
    <p:sldId id="525" r:id="rId19"/>
    <p:sldId id="546" r:id="rId20"/>
    <p:sldId id="547" r:id="rId21"/>
    <p:sldId id="1324" r:id="rId22"/>
    <p:sldId id="276" r:id="rId23"/>
    <p:sldId id="278" r:id="rId24"/>
    <p:sldId id="279" r:id="rId25"/>
    <p:sldId id="333" r:id="rId26"/>
    <p:sldId id="735" r:id="rId27"/>
    <p:sldId id="732" r:id="rId28"/>
    <p:sldId id="1325" r:id="rId29"/>
    <p:sldId id="486" r:id="rId30"/>
    <p:sldId id="1326" r:id="rId31"/>
    <p:sldId id="1319" r:id="rId32"/>
    <p:sldId id="1321" r:id="rId33"/>
    <p:sldId id="1320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aliia Bielova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E73"/>
    <a:srgbClr val="0D0EFF"/>
    <a:srgbClr val="FF9794"/>
    <a:srgbClr val="FF4E28"/>
    <a:srgbClr val="7AC4FF"/>
    <a:srgbClr val="FFBC13"/>
    <a:srgbClr val="D3EE8A"/>
    <a:srgbClr val="D9A8C3"/>
    <a:srgbClr val="FF4B4B"/>
    <a:srgbClr val="29D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29"/>
    <p:restoredTop sz="87150"/>
  </p:normalViewPr>
  <p:slideViewPr>
    <p:cSldViewPr snapToGrid="0" snapToObjects="1" showGuides="1">
      <p:cViewPr varScale="1">
        <p:scale>
          <a:sx n="109" d="100"/>
          <a:sy n="109" d="100"/>
        </p:scale>
        <p:origin x="1000" y="184"/>
      </p:cViewPr>
      <p:guideLst>
        <p:guide orient="horz" pos="2160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9EE2DB-DFE7-8042-A17B-950DAD0C4565}" type="datetimeFigureOut">
              <a:rPr lang="en-US" smtClean="0"/>
              <a:t>11/16/20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F9F49A-9140-1E48-A01F-36CFD0A79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782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9F49A-9140-1E48-A01F-36CFD0A79B7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1718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4568517b11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4568517b11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68780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6712d49e_0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6712d49e_0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23837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6712d49e_0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6712d49e_0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87545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6cc43db6_0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6cc43db6_0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77516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82029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9F49A-9140-1E48-A01F-36CFD0A79B7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3313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4568517b11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4568517b11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03616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568517b11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568517b11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7417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568517b11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568517b11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1983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568517b11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4568517b11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253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568517b11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568517b11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77632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4568517b1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4568517b11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62262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4568517b11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4568517b11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0757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4568517b11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4568517b11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6754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687AF-49CE-224B-B3F5-AA475A390AF9}" type="datetime1">
              <a:rPr lang="en-US" smtClean="0"/>
              <a:t>11/16/20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462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2F659-1F50-6249-9FC0-09A2442FE6CD}" type="datetime1">
              <a:rPr lang="en-US" smtClean="0"/>
              <a:t>11/16/20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501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2A036-2FB5-1D4B-862F-F383B762EBEF}" type="datetime1">
              <a:rPr lang="en-US" smtClean="0"/>
              <a:t>11/16/20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2741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2474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E2023-C716-4E45-B2A6-A0B81E4C9ACD}" type="datetime1">
              <a:rPr lang="en-US" smtClean="0"/>
              <a:t>11/16/20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36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CAF6-7C21-5049-A139-56F7C56405FA}" type="datetime1">
              <a:rPr lang="en-US" smtClean="0"/>
              <a:t>11/16/20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3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2300B-DAAF-4A42-A95B-83E3BE32522F}" type="datetime1">
              <a:rPr lang="en-US" smtClean="0"/>
              <a:t>11/16/20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779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08B72-EBDA-7A42-B6E2-AA79F2BF3B79}" type="datetime1">
              <a:rPr lang="en-US" smtClean="0"/>
              <a:t>11/16/20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913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D2FFB-8664-2048-9767-D20058138CBF}" type="datetime1">
              <a:rPr lang="en-US" smtClean="0"/>
              <a:t>11/16/20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046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222C6-0C0C-7944-B33D-C890BC50491A}" type="datetime1">
              <a:rPr lang="en-US" smtClean="0"/>
              <a:t>11/16/20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016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F8A3F-A3B0-0142-AFC8-2022863DAE0E}" type="datetime1">
              <a:rPr lang="en-US" smtClean="0"/>
              <a:t>11/16/20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75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21AE5-C486-754B-AF14-8C78E200401F}" type="datetime1">
              <a:rPr lang="en-US" smtClean="0"/>
              <a:t>11/16/20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92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3A586-2C71-F745-81D7-E3D8A4FE1B3D}" type="datetime1">
              <a:rPr lang="en-US" smtClean="0"/>
              <a:t>11/16/20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CS660 - Advanced Information Assurance - UMassAmherst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138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FF0000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ieeexplore.ieee.org/author/37297135000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jakubkonecny.com/files/2018-01_UW_Federated_Learning.pdf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glyQy_e5LmM?t=1758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go.ncsu.edu/cesurvey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age result for ncsu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0981" y="3939588"/>
            <a:ext cx="4563920" cy="2197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8AAD0F5-8001-294C-A2A1-C2FE282C26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3"/>
            <a:ext cx="12039600" cy="2387600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CSC 533: Privacy in the Digital Age (Fall 2020)</a:t>
            </a:r>
            <a:br>
              <a:rPr lang="en-US" sz="4400" dirty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br>
              <a:rPr lang="en-US" sz="4400" dirty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sz="4400" dirty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Final Exam : Review</a:t>
            </a:r>
            <a:br>
              <a:rPr lang="en-US" sz="4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</a:b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9C78B91-9983-3741-9A57-7E0C35FAF2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3046" y="4481269"/>
            <a:ext cx="4747846" cy="1655762"/>
          </a:xfrm>
        </p:spPr>
        <p:txBody>
          <a:bodyPr/>
          <a:lstStyle/>
          <a:p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Anupam Das</a:t>
            </a:r>
          </a:p>
          <a:p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Nov.17, 2020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8570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xfrm>
            <a:off x="377500" y="323501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Shadow Models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9" name="Google Shape;159;p25"/>
          <p:cNvSpPr txBox="1"/>
          <p:nvPr/>
        </p:nvSpPr>
        <p:spPr>
          <a:xfrm>
            <a:off x="1716600" y="4616554"/>
            <a:ext cx="8953200" cy="2006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507987">
              <a:buSzPts val="2400"/>
              <a:buChar char="●"/>
            </a:pPr>
            <a:r>
              <a:rPr lang="en-US" altLang="zh-CN" sz="320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data are sampled from the same distribution as the target training data</a:t>
            </a:r>
          </a:p>
          <a:p>
            <a:pPr marL="609585" indent="-507987">
              <a:buSzPts val="2400"/>
              <a:buChar char="●"/>
            </a:pP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09585" indent="-507987">
              <a:buSzPts val="2400"/>
              <a:buChar char="●"/>
            </a:pP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Have the same structure as the target model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0" name="Google Shape;160;p2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/>
              <a:pPr/>
              <a:t>10</a:t>
            </a:fld>
            <a:endParaRPr/>
          </a:p>
        </p:txBody>
      </p:sp>
      <p:pic>
        <p:nvPicPr>
          <p:cNvPr id="8" name="Google Shape;201;p30">
            <a:extLst>
              <a:ext uri="{FF2B5EF4-FFF2-40B4-BE49-F238E27FC236}">
                <a16:creationId xmlns:a16="http://schemas.microsoft.com/office/drawing/2014/main" id="{0EDA03AA-6982-DA40-A194-18AD2B8A878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9729" y="1184855"/>
            <a:ext cx="5576341" cy="33339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00865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>
            <a:spLocks noGrp="1"/>
          </p:cNvSpPr>
          <p:nvPr>
            <p:ph type="title"/>
          </p:nvPr>
        </p:nvSpPr>
        <p:spPr>
          <a:xfrm>
            <a:off x="137822" y="368515"/>
            <a:ext cx="11890389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Obtaining Training Data for Shadow Models 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6" name="Google Shape;166;p26"/>
          <p:cNvSpPr txBox="1">
            <a:spLocks noGrp="1"/>
          </p:cNvSpPr>
          <p:nvPr>
            <p:ph type="body" idx="1"/>
          </p:nvPr>
        </p:nvSpPr>
        <p:spPr>
          <a:xfrm>
            <a:off x="301611" y="2031308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indent="-533387">
              <a:lnSpc>
                <a:spcPct val="100000"/>
              </a:lnSpc>
              <a:buSzPts val="2700"/>
            </a:pPr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Real</a:t>
            </a:r>
            <a:endParaRPr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indent="-533387">
              <a:lnSpc>
                <a:spcPct val="100000"/>
              </a:lnSpc>
              <a:spcBef>
                <a:spcPts val="0"/>
              </a:spcBef>
              <a:buSzPts val="2700"/>
            </a:pP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Similar  to  training  data  of  the  target  model (i.e.,  drawn  from  same  distribution, if known)</a:t>
            </a:r>
          </a:p>
          <a:p>
            <a:pPr lvl="1" indent="-533387">
              <a:lnSpc>
                <a:spcPct val="100000"/>
              </a:lnSpc>
              <a:spcBef>
                <a:spcPts val="0"/>
              </a:spcBef>
              <a:buSzPts val="2700"/>
            </a:pP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533387">
              <a:lnSpc>
                <a:spcPct val="100000"/>
              </a:lnSpc>
              <a:buSzPts val="2700"/>
            </a:pPr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Synthetic</a:t>
            </a:r>
            <a:endParaRPr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indent="-533387">
              <a:lnSpc>
                <a:spcPct val="100000"/>
              </a:lnSpc>
              <a:spcBef>
                <a:spcPts val="0"/>
              </a:spcBef>
              <a:buSzPts val="2700"/>
            </a:pP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Use  a  sampling  algorithm  to  obtain  data classified  with  high  confidence  by  the  target  model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spcAft>
                <a:spcPts val="2133"/>
              </a:spcAft>
              <a:buNone/>
            </a:pPr>
            <a:endParaRPr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7" name="Google Shape;167;p2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>
                <a:latin typeface="Arial" panose="020B0604020202020204" pitchFamily="34" charset="0"/>
                <a:cs typeface="Arial" panose="020B0604020202020204" pitchFamily="34" charset="0"/>
              </a:rPr>
              <a:pPr/>
              <a:t>11</a:t>
            </a:fld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6635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>
            <a:spLocks noGrp="1"/>
          </p:cNvSpPr>
          <p:nvPr>
            <p:ph type="title"/>
          </p:nvPr>
        </p:nvSpPr>
        <p:spPr>
          <a:xfrm>
            <a:off x="415600" y="4917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Synthesis using the </a:t>
            </a:r>
            <a:r>
              <a:rPr lang="en-US" alt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target model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3" name="Google Shape;173;p2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/>
              <a:pPr/>
              <a:t>12</a:t>
            </a:fld>
            <a:endParaRPr/>
          </a:p>
        </p:txBody>
      </p:sp>
      <p:pic>
        <p:nvPicPr>
          <p:cNvPr id="174" name="Google Shape;174;p27"/>
          <p:cNvPicPr preferRelativeResize="0"/>
          <p:nvPr/>
        </p:nvPicPr>
        <p:blipFill rotWithShape="1">
          <a:blip r:embed="rId3">
            <a:alphaModFix/>
          </a:blip>
          <a:srcRect t="5276"/>
          <a:stretch/>
        </p:blipFill>
        <p:spPr>
          <a:xfrm>
            <a:off x="1678350" y="1219200"/>
            <a:ext cx="8835303" cy="545253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214B8858-B5EC-CF4C-ABBC-2F3F0B5B639D}"/>
              </a:ext>
            </a:extLst>
          </p:cNvPr>
          <p:cNvSpPr/>
          <p:nvPr/>
        </p:nvSpPr>
        <p:spPr>
          <a:xfrm>
            <a:off x="6535711" y="5358912"/>
            <a:ext cx="1184223" cy="513938"/>
          </a:xfrm>
          <a:prstGeom prst="ellipse">
            <a:avLst/>
          </a:prstGeom>
          <a:solidFill>
            <a:schemeClr val="accent2">
              <a:lumMod val="20000"/>
              <a:lumOff val="80000"/>
              <a:alpha val="63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Target inputs</a:t>
            </a:r>
          </a:p>
        </p:txBody>
      </p:sp>
    </p:spTree>
    <p:extLst>
      <p:ext uri="{BB962C8B-B14F-4D97-AF65-F5344CB8AC3E}">
        <p14:creationId xmlns:p14="http://schemas.microsoft.com/office/powerpoint/2010/main" val="1875434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"/>
          <p:cNvSpPr txBox="1">
            <a:spLocks noGrp="1"/>
          </p:cNvSpPr>
          <p:nvPr>
            <p:ph type="title"/>
          </p:nvPr>
        </p:nvSpPr>
        <p:spPr>
          <a:xfrm>
            <a:off x="301611" y="323544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Shadow Models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1" name="Google Shape;20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38263"/>
            <a:ext cx="5576341" cy="3333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/>
              <a:pPr/>
              <a:t>13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769600-6757-5E49-8ED8-F9CB63A654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8474" y="1473683"/>
            <a:ext cx="6439737" cy="2803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6D63FB-C20F-AC47-A220-A688D93273BC}"/>
              </a:ext>
            </a:extLst>
          </p:cNvPr>
          <p:cNvSpPr txBox="1"/>
          <p:nvPr/>
        </p:nvSpPr>
        <p:spPr>
          <a:xfrm>
            <a:off x="3765449" y="4801851"/>
            <a:ext cx="7531162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Attack model training: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       input feature				        output label </a:t>
            </a:r>
          </a:p>
          <a:p>
            <a:r>
              <a:rPr lang="en-US" sz="2400" b="1" dirty="0">
                <a:solidFill>
                  <a:srgbClr val="0D0E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&lt;prediction vector, class label&gt; &lt;in or out&gt;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Prediction vector: [&lt;prob., class label, confidence&gt; …]</a:t>
            </a:r>
          </a:p>
        </p:txBody>
      </p:sp>
    </p:spTree>
    <p:extLst>
      <p:ext uri="{BB962C8B-B14F-4D97-AF65-F5344CB8AC3E}">
        <p14:creationId xmlns:p14="http://schemas.microsoft.com/office/powerpoint/2010/main" val="29827685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Constructing the Attack Model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8" name="Google Shape;208;p3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/>
              <a:pPr/>
              <a:t>14</a:t>
            </a:fld>
            <a:endParaRPr/>
          </a:p>
        </p:txBody>
      </p:sp>
      <p:pic>
        <p:nvPicPr>
          <p:cNvPr id="209" name="Google Shape;20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700" y="1533617"/>
            <a:ext cx="11694603" cy="2977967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1"/>
          <p:cNvSpPr txBox="1"/>
          <p:nvPr/>
        </p:nvSpPr>
        <p:spPr>
          <a:xfrm>
            <a:off x="415600" y="4688233"/>
            <a:ext cx="6180800" cy="1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Step 1:</a:t>
            </a:r>
            <a:r>
              <a:rPr lang="zh-CN" alt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Generate Synthetic Data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Step 2: 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Train Shadow Models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Step 3: 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Train the Attack Model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3F5D271-690B-F547-986A-51DD983C49D6}"/>
              </a:ext>
            </a:extLst>
          </p:cNvPr>
          <p:cNvSpPr/>
          <p:nvPr/>
        </p:nvSpPr>
        <p:spPr>
          <a:xfrm>
            <a:off x="6717957" y="5685687"/>
            <a:ext cx="52253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Membership Inference Attacks Against Machine Learning Models.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Reza Shokri ; Marco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Stronati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;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Congzheng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Song ; Vitaly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Shmatikov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   IEEE SP 2017</a:t>
            </a:r>
            <a:endParaRPr lang="en-US" sz="120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52672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the Attack Model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/>
              <a:pPr/>
              <a:t>15</a:t>
            </a:fld>
            <a:endParaRPr/>
          </a:p>
        </p:txBody>
      </p:sp>
      <p:pic>
        <p:nvPicPr>
          <p:cNvPr id="217" name="Google Shape;21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200" y="1963976"/>
            <a:ext cx="11785603" cy="2930049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2"/>
          <p:cNvSpPr txBox="1"/>
          <p:nvPr/>
        </p:nvSpPr>
        <p:spPr>
          <a:xfrm>
            <a:off x="415600" y="4891433"/>
            <a:ext cx="10624800" cy="1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Step 1:</a:t>
            </a:r>
            <a:r>
              <a:rPr lang="zh-CN" alt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Get the prediction vector on the target record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Step 2: 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Get the prediction of the attack model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4035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116923-93DB-5F4E-B4A5-306ADD4B68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zh-CN" smtClean="0"/>
              <a:pPr/>
              <a:t>16</a:t>
            </a:fld>
            <a:endParaRPr lang="zh-CN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90F07F-3359-4E4F-A3BE-C3C482456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543" y="4027231"/>
            <a:ext cx="9308891" cy="24527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21F8C1-07C1-6B43-85A3-F2B18095EE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0543" y="949401"/>
            <a:ext cx="9394211" cy="28564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Google Shape;215;p32">
            <a:extLst>
              <a:ext uri="{FF2B5EF4-FFF2-40B4-BE49-F238E27FC236}">
                <a16:creationId xmlns:a16="http://schemas.microsoft.com/office/drawing/2014/main" id="{8C978841-DEBB-6343-9FE4-FD6F08C1AF9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7500" y="185801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Another illustration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19323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D2B7F-7C87-114B-8565-F8143CC57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2BB6F-8C5D-334E-B289-EE79CDDAC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45513"/>
          </a:xfrm>
        </p:spPr>
        <p:txBody>
          <a:bodyPr>
            <a:normAutofit/>
          </a:bodyPr>
          <a:lstStyle/>
          <a:p>
            <a:r>
              <a:rPr lang="en-US" dirty="0"/>
              <a:t>How antiparticles anonymize the data when adding up in federated learning?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ED0490-6E2C-A847-806D-372C18C77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3295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46737-9495-A146-BF47-349BF8769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87" y="1"/>
            <a:ext cx="11856525" cy="1690688"/>
          </a:xfrm>
        </p:spPr>
        <p:txBody>
          <a:bodyPr>
            <a:normAutofit/>
          </a:bodyPr>
          <a:lstStyle/>
          <a:p>
            <a:r>
              <a:rPr lang="en-US" dirty="0"/>
              <a:t>Random positive/negative pairs, aka antiparticles</a:t>
            </a:r>
          </a:p>
        </p:txBody>
      </p:sp>
      <p:pic>
        <p:nvPicPr>
          <p:cNvPr id="13" name="Picture 12" descr="add antiparticle">
            <a:extLst>
              <a:ext uri="{FF2B5EF4-FFF2-40B4-BE49-F238E27FC236}">
                <a16:creationId xmlns:a16="http://schemas.microsoft.com/office/drawing/2014/main" id="{F640BDF4-D92D-7D4B-B110-366A8DDF5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487" y="1674055"/>
            <a:ext cx="10113485" cy="4864857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1450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3524D58-E076-E64D-B684-F596C78B0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87" y="1"/>
            <a:ext cx="11856525" cy="1690688"/>
          </a:xfrm>
        </p:spPr>
        <p:txBody>
          <a:bodyPr>
            <a:normAutofit/>
          </a:bodyPr>
          <a:lstStyle/>
          <a:p>
            <a:r>
              <a:rPr lang="en-US" dirty="0"/>
              <a:t>Random positive/negative pairs, aka antiparticles …</a:t>
            </a:r>
          </a:p>
        </p:txBody>
      </p:sp>
      <p:pic>
        <p:nvPicPr>
          <p:cNvPr id="3" name="Picture 2" descr="anti-particle addition">
            <a:extLst>
              <a:ext uri="{FF2B5EF4-FFF2-40B4-BE49-F238E27FC236}">
                <a16:creationId xmlns:a16="http://schemas.microsoft.com/office/drawing/2014/main" id="{4576695A-F7F5-2C48-986B-352BF325DD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021" y="1646779"/>
            <a:ext cx="8128911" cy="5074696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829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939251B-9FFB-A94F-932F-363C20F9E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557" y="163889"/>
            <a:ext cx="10515600" cy="699564"/>
          </a:xfrm>
        </p:spPr>
        <p:txBody>
          <a:bodyPr/>
          <a:lstStyle/>
          <a:p>
            <a:r>
              <a:rPr lang="en-US" dirty="0"/>
              <a:t>Final Exam format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2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0734F55-7C74-2A46-AD18-31E22172B39C}"/>
              </a:ext>
            </a:extLst>
          </p:cNvPr>
          <p:cNvSpPr/>
          <p:nvPr/>
        </p:nvSpPr>
        <p:spPr>
          <a:xfrm>
            <a:off x="469557" y="1153280"/>
            <a:ext cx="11359028" cy="52091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Format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Short questions (total 8-9 questions with one being a bonus question)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2 hour exam (Online: submitted through Moodle)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Time restricted: Opens at Nov 19, 9am and closes at 11am.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Mostly new content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Submit </a:t>
            </a:r>
            <a:r>
              <a:rPr lang="en-US" sz="2000" b="1" dirty="0">
                <a:latin typeface="Arial" charset="0"/>
                <a:ea typeface="Arial" charset="0"/>
                <a:cs typeface="Arial" charset="0"/>
              </a:rPr>
              <a:t>PDF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000" b="1" dirty="0">
                <a:latin typeface="Arial" charset="0"/>
                <a:ea typeface="Arial" charset="0"/>
                <a:cs typeface="Arial" charset="0"/>
              </a:rPr>
              <a:t>only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 (you can use word or even print the script and handwrite the answer, but everything should be submitted in </a:t>
            </a:r>
            <a:r>
              <a:rPr lang="en-US" sz="2000" b="1" dirty="0">
                <a:latin typeface="Arial" charset="0"/>
                <a:ea typeface="Arial" charset="0"/>
                <a:cs typeface="Arial" charset="0"/>
              </a:rPr>
              <a:t>PDF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 format in one file)</a:t>
            </a:r>
          </a:p>
          <a:p>
            <a:pPr lvl="1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Template questions for you to better prepare (similar to midterm):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Explain how approach X works? How is it different from approach Y?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What are the limitations of X and how does Y resolve it?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Demonstrate how X works. [with illustrative example]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Construct a solution for the following scenario.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Open-ended questions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Compare X with Y under this scenario.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What is the tradeoff of X and Y?</a:t>
            </a:r>
          </a:p>
          <a:p>
            <a:pPr lvl="1"/>
            <a:endParaRPr lang="en-US" sz="105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Important: Look at assignments and class discussions</a:t>
            </a:r>
          </a:p>
        </p:txBody>
      </p:sp>
    </p:spTree>
    <p:extLst>
      <p:ext uri="{BB962C8B-B14F-4D97-AF65-F5344CB8AC3E}">
        <p14:creationId xmlns:p14="http://schemas.microsoft.com/office/powerpoint/2010/main" val="20386470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2813F-3952-B84D-90B5-18C82C8D0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422" y="154745"/>
            <a:ext cx="11058378" cy="1535943"/>
          </a:xfrm>
        </p:spPr>
        <p:txBody>
          <a:bodyPr>
            <a:normAutofit/>
          </a:bodyPr>
          <a:lstStyle/>
          <a:p>
            <a:r>
              <a:rPr lang="en-US" dirty="0"/>
              <a:t>The antiparticles cancel when summing contributions</a:t>
            </a:r>
          </a:p>
        </p:txBody>
      </p:sp>
      <p:pic>
        <p:nvPicPr>
          <p:cNvPr id="3" name="Picture 2" descr="anti-particle cancel out">
            <a:extLst>
              <a:ext uri="{FF2B5EF4-FFF2-40B4-BE49-F238E27FC236}">
                <a16:creationId xmlns:a16="http://schemas.microsoft.com/office/drawing/2014/main" id="{62804F5D-C3CA-1C49-8963-970FEC6C5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538" y="1406757"/>
            <a:ext cx="8627013" cy="46784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887AA3C-9F8B-BA4C-9B05-EF3D12196ECD}"/>
              </a:ext>
            </a:extLst>
          </p:cNvPr>
          <p:cNvSpPr txBox="1"/>
          <p:nvPr/>
        </p:nvSpPr>
        <p:spPr>
          <a:xfrm>
            <a:off x="77622" y="6085253"/>
            <a:ext cx="72517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use secret sharing techniques to count for faulty nodes</a:t>
            </a:r>
          </a:p>
          <a:p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See: </a:t>
            </a:r>
            <a:r>
              <a:rPr lang="en-US" dirty="0">
                <a:hlinkClick r:id="rId3"/>
              </a:rPr>
              <a:t>http://jakubkonecny.com/files/2018-01_UW_Federated_Learning.pdf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052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D2B7F-7C87-114B-8565-F8143CC57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2BB6F-8C5D-334E-B289-EE79CDDAC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45513"/>
          </a:xfrm>
        </p:spPr>
        <p:txBody>
          <a:bodyPr>
            <a:normAutofit/>
          </a:bodyPr>
          <a:lstStyle/>
          <a:p>
            <a:r>
              <a:rPr lang="en-US" dirty="0"/>
              <a:t>Bitcoin </a:t>
            </a:r>
          </a:p>
          <a:p>
            <a:pPr lvl="1"/>
            <a:r>
              <a:rPr lang="en-US" dirty="0"/>
              <a:t>How hash functions work under attack? </a:t>
            </a:r>
          </a:p>
          <a:p>
            <a:pPr lvl="1"/>
            <a:r>
              <a:rPr lang="en-US" dirty="0"/>
              <a:t>Double spending</a:t>
            </a:r>
          </a:p>
          <a:p>
            <a:pPr lvl="1"/>
            <a:r>
              <a:rPr lang="en-US" dirty="0"/>
              <a:t>Privacy issues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ED0490-6E2C-A847-806D-372C18C77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5966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C946922-1497-0941-B324-E5A757ECE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Hash pointers</a:t>
            </a:r>
            <a:endParaRPr lang="en-US" dirty="0"/>
          </a:p>
        </p:txBody>
      </p:sp>
      <p:sp>
        <p:nvSpPr>
          <p:cNvPr id="186" name="Google Shape;186;p28" descr="&quot;&quot;"/>
          <p:cNvSpPr/>
          <p:nvPr/>
        </p:nvSpPr>
        <p:spPr>
          <a:xfrm>
            <a:off x="7514464" y="2361965"/>
            <a:ext cx="1745482" cy="1736446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200">
                <a:latin typeface="Trebuchet MS"/>
                <a:ea typeface="Trebuchet MS"/>
                <a:cs typeface="Trebuchet MS"/>
                <a:sym typeface="Trebuchet MS"/>
              </a:rPr>
              <a:t>(data)</a:t>
            </a:r>
            <a:endParaRPr sz="3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7" name="Google Shape;187;p28"/>
          <p:cNvSpPr txBox="1"/>
          <p:nvPr/>
        </p:nvSpPr>
        <p:spPr>
          <a:xfrm>
            <a:off x="10182455" y="1937607"/>
            <a:ext cx="48768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6400" dirty="0">
                <a:latin typeface="Trebuchet MS"/>
                <a:ea typeface="Trebuchet MS"/>
                <a:cs typeface="Trebuchet MS"/>
                <a:sym typeface="Trebuchet MS"/>
              </a:rPr>
              <a:t>H(  )</a:t>
            </a:r>
            <a:endParaRPr sz="64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8" name="Google Shape;188;p28" descr="&quot;&quot;"/>
          <p:cNvSpPr/>
          <p:nvPr/>
        </p:nvSpPr>
        <p:spPr>
          <a:xfrm>
            <a:off x="8337436" y="1719731"/>
            <a:ext cx="3052297" cy="593869"/>
          </a:xfrm>
          <a:custGeom>
            <a:avLst/>
            <a:gdLst/>
            <a:ahLst/>
            <a:cxnLst/>
            <a:rect l="l" t="t" r="r" b="b"/>
            <a:pathLst>
              <a:path w="151548" h="35110" extrusionOk="0">
                <a:moveTo>
                  <a:pt x="151548" y="35110"/>
                </a:moveTo>
                <a:lnTo>
                  <a:pt x="151104" y="0"/>
                </a:lnTo>
                <a:lnTo>
                  <a:pt x="0" y="445"/>
                </a:lnTo>
                <a:lnTo>
                  <a:pt x="0" y="29332"/>
                </a:lnTo>
              </a:path>
            </a:pathLst>
          </a:cu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189" name="Google Shape;189;p28" descr="&quot;&quot;"/>
          <p:cNvSpPr txBox="1"/>
          <p:nvPr/>
        </p:nvSpPr>
        <p:spPr>
          <a:xfrm>
            <a:off x="9863584" y="3381688"/>
            <a:ext cx="2255688" cy="1385183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 dirty="0">
                <a:latin typeface="Trebuchet MS"/>
                <a:ea typeface="Trebuchet MS"/>
                <a:cs typeface="Trebuchet MS"/>
                <a:sym typeface="Trebuchet MS"/>
              </a:rPr>
              <a:t>will draw hash pointers like this</a:t>
            </a:r>
            <a:endParaRPr sz="24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90" name="Google Shape;190;p28" descr="&quot;&quot;"/>
          <p:cNvCxnSpPr>
            <a:cxnSpLocks/>
          </p:cNvCxnSpPr>
          <p:nvPr/>
        </p:nvCxnSpPr>
        <p:spPr>
          <a:xfrm flipH="1" flipV="1">
            <a:off x="11407022" y="2974843"/>
            <a:ext cx="70448" cy="255345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49D9C31D-9490-5C42-91BB-D5089683A453}"/>
              </a:ext>
            </a:extLst>
          </p:cNvPr>
          <p:cNvSpPr/>
          <p:nvPr/>
        </p:nvSpPr>
        <p:spPr>
          <a:xfrm>
            <a:off x="577201" y="2016665"/>
            <a:ext cx="6663048" cy="4001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hash pointer is:</a:t>
            </a:r>
          </a:p>
          <a:p>
            <a:pPr lvl="0">
              <a:spcBef>
                <a:spcPts val="6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	* pointer to where some info is stored, and</a:t>
            </a:r>
          </a:p>
          <a:p>
            <a:pPr lvl="0">
              <a:spcBef>
                <a:spcPts val="6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	* (cryptographic) hash of the info</a:t>
            </a:r>
          </a:p>
          <a:p>
            <a:pPr lvl="0">
              <a:spcBef>
                <a:spcPts val="600"/>
              </a:spcBef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if we have a hash pointer, we can</a:t>
            </a:r>
          </a:p>
          <a:p>
            <a:pPr lvl="0">
              <a:spcBef>
                <a:spcPts val="6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	* ask to get the info back, and</a:t>
            </a:r>
          </a:p>
          <a:p>
            <a:pPr lvl="0">
              <a:spcBef>
                <a:spcPts val="60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	* verify that it hasn’t changed</a:t>
            </a:r>
          </a:p>
        </p:txBody>
      </p:sp>
      <p:pic>
        <p:nvPicPr>
          <p:cNvPr id="4" name="Picture 3" descr="&quot;&quot;">
            <a:extLst>
              <a:ext uri="{FF2B5EF4-FFF2-40B4-BE49-F238E27FC236}">
                <a16:creationId xmlns:a16="http://schemas.microsoft.com/office/drawing/2014/main" id="{65193AA2-E315-E14C-9FFB-873756AD0A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1313" y="4766871"/>
            <a:ext cx="3076059" cy="2029433"/>
          </a:xfrm>
          <a:prstGeom prst="rect">
            <a:avLst/>
          </a:prstGeom>
        </p:spPr>
      </p:pic>
      <p:sp>
        <p:nvSpPr>
          <p:cNvPr id="13" name="Slide Number Placeholder 1">
            <a:extLst>
              <a:ext uri="{FF2B5EF4-FFF2-40B4-BE49-F238E27FC236}">
                <a16:creationId xmlns:a16="http://schemas.microsoft.com/office/drawing/2014/main" id="{2B300F2A-A4AB-D346-81C6-5FC989E421FC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3E5BF5F9-4D9A-9543-85E8-59158CD2B6EB}" type="slidenum">
              <a:rPr lang="en-US" sz="1400" smtClean="0">
                <a:solidFill>
                  <a:schemeClr val="bg1">
                    <a:lumMod val="85000"/>
                  </a:schemeClr>
                </a:solidFill>
              </a:rPr>
              <a:pPr algn="r"/>
              <a:t>22</a:t>
            </a:fld>
            <a:endParaRPr lang="en-US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39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4EF34-28BF-1745-9FB7-E21D26CB7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Blockchain of hash pointers</a:t>
            </a:r>
            <a:endParaRPr lang="en-US" dirty="0"/>
          </a:p>
        </p:txBody>
      </p:sp>
      <p:sp>
        <p:nvSpPr>
          <p:cNvPr id="200" name="Google Shape;200;p3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 algn="ctr">
              <a:buNone/>
            </a:pPr>
            <a:r>
              <a:rPr lang="en" dirty="0">
                <a:latin typeface="Arial" panose="020B0604020202020204" pitchFamily="34" charset="0"/>
                <a:cs typeface="Arial" panose="020B0604020202020204" pitchFamily="34" charset="0"/>
              </a:rPr>
              <a:t>linked list with hash pointers = “block chain”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5" name="Google Shape;215;p30"/>
          <p:cNvSpPr txBox="1">
            <a:spLocks noGrp="1"/>
          </p:cNvSpPr>
          <p:nvPr>
            <p:ph type="body" idx="4294967295"/>
          </p:nvPr>
        </p:nvSpPr>
        <p:spPr>
          <a:xfrm>
            <a:off x="0" y="6102350"/>
            <a:ext cx="5673725" cy="755650"/>
          </a:xfrm>
          <a:prstGeom prst="rect">
            <a:avLst/>
          </a:prstGeom>
          <a:solidFill>
            <a:srgbClr val="FFF2CC"/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 algn="ctr">
              <a:buNone/>
            </a:pPr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use case: tamper-evident log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01" name="Google Shape;201;p30" descr="&quot;&quot;"/>
          <p:cNvGrpSpPr/>
          <p:nvPr/>
        </p:nvGrpSpPr>
        <p:grpSpPr>
          <a:xfrm>
            <a:off x="8058833" y="3026633"/>
            <a:ext cx="1792400" cy="2859200"/>
            <a:chOff x="5333050" y="2139900"/>
            <a:chExt cx="1344300" cy="2144400"/>
          </a:xfrm>
        </p:grpSpPr>
        <p:sp>
          <p:nvSpPr>
            <p:cNvPr id="202" name="Google Shape;202;p30"/>
            <p:cNvSpPr/>
            <p:nvPr/>
          </p:nvSpPr>
          <p:spPr>
            <a:xfrm>
              <a:off x="5333050" y="2462100"/>
              <a:ext cx="1344300" cy="18222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3200">
                  <a:latin typeface="Trebuchet MS"/>
                  <a:ea typeface="Trebuchet MS"/>
                  <a:cs typeface="Trebuchet MS"/>
                  <a:sym typeface="Trebuchet MS"/>
                </a:rPr>
                <a:t>data</a:t>
              </a:r>
              <a:endParaRPr sz="32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03" name="Google Shape;203;p30"/>
            <p:cNvSpPr/>
            <p:nvPr/>
          </p:nvSpPr>
          <p:spPr>
            <a:xfrm>
              <a:off x="5333050" y="2139900"/>
              <a:ext cx="1344300" cy="3222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2400">
                  <a:latin typeface="Trebuchet MS"/>
                  <a:ea typeface="Trebuchet MS"/>
                  <a:cs typeface="Trebuchet MS"/>
                  <a:sym typeface="Trebuchet MS"/>
                </a:rPr>
                <a:t>prev: H(  )</a:t>
              </a:r>
              <a:endParaRPr sz="24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grpSp>
        <p:nvGrpSpPr>
          <p:cNvPr id="204" name="Google Shape;204;p30" descr="&quot;&quot;"/>
          <p:cNvGrpSpPr/>
          <p:nvPr/>
        </p:nvGrpSpPr>
        <p:grpSpPr>
          <a:xfrm>
            <a:off x="4914033" y="3026633"/>
            <a:ext cx="1792400" cy="2859200"/>
            <a:chOff x="5333050" y="2139900"/>
            <a:chExt cx="1344300" cy="2144400"/>
          </a:xfrm>
        </p:grpSpPr>
        <p:sp>
          <p:nvSpPr>
            <p:cNvPr id="205" name="Google Shape;205;p30"/>
            <p:cNvSpPr/>
            <p:nvPr/>
          </p:nvSpPr>
          <p:spPr>
            <a:xfrm>
              <a:off x="5333050" y="2462100"/>
              <a:ext cx="1344300" cy="18222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3200">
                  <a:latin typeface="Trebuchet MS"/>
                  <a:ea typeface="Trebuchet MS"/>
                  <a:cs typeface="Trebuchet MS"/>
                  <a:sym typeface="Trebuchet MS"/>
                </a:rPr>
                <a:t>data</a:t>
              </a:r>
              <a:endParaRPr sz="32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06" name="Google Shape;206;p30"/>
            <p:cNvSpPr/>
            <p:nvPr/>
          </p:nvSpPr>
          <p:spPr>
            <a:xfrm>
              <a:off x="5333050" y="2139900"/>
              <a:ext cx="1344300" cy="3222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2400">
                  <a:latin typeface="Trebuchet MS"/>
                  <a:ea typeface="Trebuchet MS"/>
                  <a:cs typeface="Trebuchet MS"/>
                  <a:sym typeface="Trebuchet MS"/>
                </a:rPr>
                <a:t>prev: H(  )</a:t>
              </a:r>
              <a:endParaRPr sz="24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207" name="Google Shape;207;p30" descr="&quot;&quot;"/>
          <p:cNvSpPr/>
          <p:nvPr/>
        </p:nvSpPr>
        <p:spPr>
          <a:xfrm>
            <a:off x="6706433" y="2700701"/>
            <a:ext cx="2755400" cy="1851767"/>
          </a:xfrm>
          <a:custGeom>
            <a:avLst/>
            <a:gdLst/>
            <a:ahLst/>
            <a:cxnLst/>
            <a:rect l="l" t="t" r="r" b="b"/>
            <a:pathLst>
              <a:path w="82662" h="55553" extrusionOk="0">
                <a:moveTo>
                  <a:pt x="82662" y="16888"/>
                </a:moveTo>
                <a:lnTo>
                  <a:pt x="82662" y="445"/>
                </a:lnTo>
                <a:lnTo>
                  <a:pt x="19554" y="0"/>
                </a:lnTo>
                <a:lnTo>
                  <a:pt x="19999" y="55553"/>
                </a:lnTo>
                <a:lnTo>
                  <a:pt x="0" y="55109"/>
                </a:lnTo>
              </a:path>
            </a:pathLst>
          </a:custGeom>
          <a:noFill/>
          <a:ln w="3810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208" name="Google Shape;208;p30" descr="&quot;&quot;"/>
          <p:cNvSpPr/>
          <p:nvPr/>
        </p:nvSpPr>
        <p:spPr>
          <a:xfrm>
            <a:off x="3566000" y="2700701"/>
            <a:ext cx="2755400" cy="1851767"/>
          </a:xfrm>
          <a:custGeom>
            <a:avLst/>
            <a:gdLst/>
            <a:ahLst/>
            <a:cxnLst/>
            <a:rect l="l" t="t" r="r" b="b"/>
            <a:pathLst>
              <a:path w="82662" h="55553" extrusionOk="0">
                <a:moveTo>
                  <a:pt x="82662" y="16888"/>
                </a:moveTo>
                <a:lnTo>
                  <a:pt x="82662" y="445"/>
                </a:lnTo>
                <a:lnTo>
                  <a:pt x="19554" y="0"/>
                </a:lnTo>
                <a:lnTo>
                  <a:pt x="19999" y="55553"/>
                </a:lnTo>
                <a:lnTo>
                  <a:pt x="0" y="55109"/>
                </a:lnTo>
              </a:path>
            </a:pathLst>
          </a:custGeom>
          <a:noFill/>
          <a:ln w="3810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grpSp>
        <p:nvGrpSpPr>
          <p:cNvPr id="209" name="Google Shape;209;p30" descr="&quot;&quot;"/>
          <p:cNvGrpSpPr/>
          <p:nvPr/>
        </p:nvGrpSpPr>
        <p:grpSpPr>
          <a:xfrm>
            <a:off x="1769233" y="3026633"/>
            <a:ext cx="1792400" cy="2859200"/>
            <a:chOff x="5333050" y="2139900"/>
            <a:chExt cx="1344300" cy="2144400"/>
          </a:xfrm>
        </p:grpSpPr>
        <p:sp>
          <p:nvSpPr>
            <p:cNvPr id="210" name="Google Shape;210;p30"/>
            <p:cNvSpPr/>
            <p:nvPr/>
          </p:nvSpPr>
          <p:spPr>
            <a:xfrm>
              <a:off x="5333050" y="2462100"/>
              <a:ext cx="1344300" cy="18222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3200">
                  <a:latin typeface="Trebuchet MS"/>
                  <a:ea typeface="Trebuchet MS"/>
                  <a:cs typeface="Trebuchet MS"/>
                  <a:sym typeface="Trebuchet MS"/>
                </a:rPr>
                <a:t>data</a:t>
              </a:r>
              <a:endParaRPr sz="32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11" name="Google Shape;211;p30"/>
            <p:cNvSpPr/>
            <p:nvPr/>
          </p:nvSpPr>
          <p:spPr>
            <a:xfrm>
              <a:off x="5333050" y="2139900"/>
              <a:ext cx="1344300" cy="3222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2400">
                  <a:latin typeface="Trebuchet MS"/>
                  <a:ea typeface="Trebuchet MS"/>
                  <a:cs typeface="Trebuchet MS"/>
                  <a:sym typeface="Trebuchet MS"/>
                </a:rPr>
                <a:t>prev: H(  )</a:t>
              </a:r>
              <a:endParaRPr sz="24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212" name="Google Shape;212;p30" descr="&quot;&quot;"/>
          <p:cNvSpPr/>
          <p:nvPr/>
        </p:nvSpPr>
        <p:spPr>
          <a:xfrm>
            <a:off x="425567" y="2700701"/>
            <a:ext cx="2755400" cy="1851767"/>
          </a:xfrm>
          <a:custGeom>
            <a:avLst/>
            <a:gdLst/>
            <a:ahLst/>
            <a:cxnLst/>
            <a:rect l="l" t="t" r="r" b="b"/>
            <a:pathLst>
              <a:path w="82662" h="55553" extrusionOk="0">
                <a:moveTo>
                  <a:pt x="82662" y="16888"/>
                </a:moveTo>
                <a:lnTo>
                  <a:pt x="82662" y="445"/>
                </a:lnTo>
                <a:lnTo>
                  <a:pt x="19554" y="0"/>
                </a:lnTo>
                <a:lnTo>
                  <a:pt x="19999" y="55553"/>
                </a:lnTo>
                <a:lnTo>
                  <a:pt x="0" y="55109"/>
                </a:lnTo>
              </a:path>
            </a:pathLst>
          </a:custGeom>
          <a:noFill/>
          <a:ln w="3810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213" name="Google Shape;213;p30" descr="&quot;&quot;"/>
          <p:cNvSpPr txBox="1"/>
          <p:nvPr/>
        </p:nvSpPr>
        <p:spPr>
          <a:xfrm>
            <a:off x="9461833" y="1147367"/>
            <a:ext cx="1885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4800">
                <a:latin typeface="Trebuchet MS"/>
                <a:ea typeface="Trebuchet MS"/>
                <a:cs typeface="Trebuchet MS"/>
                <a:sym typeface="Trebuchet MS"/>
              </a:rPr>
              <a:t>H(  )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4" name="Google Shape;214;p30" descr="&quot;&quot;"/>
          <p:cNvSpPr/>
          <p:nvPr/>
        </p:nvSpPr>
        <p:spPr>
          <a:xfrm>
            <a:off x="9851367" y="1710300"/>
            <a:ext cx="592567" cy="2903533"/>
          </a:xfrm>
          <a:custGeom>
            <a:avLst/>
            <a:gdLst/>
            <a:ahLst/>
            <a:cxnLst/>
            <a:rect l="l" t="t" r="r" b="b"/>
            <a:pathLst>
              <a:path w="17777" h="87106" extrusionOk="0">
                <a:moveTo>
                  <a:pt x="16888" y="0"/>
                </a:moveTo>
                <a:lnTo>
                  <a:pt x="17777" y="87106"/>
                </a:lnTo>
                <a:lnTo>
                  <a:pt x="0" y="87106"/>
                </a:lnTo>
              </a:path>
            </a:pathLst>
          </a:custGeom>
          <a:noFill/>
          <a:ln w="3810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20" name="Slide Number Placeholder 1">
            <a:extLst>
              <a:ext uri="{FF2B5EF4-FFF2-40B4-BE49-F238E27FC236}">
                <a16:creationId xmlns:a16="http://schemas.microsoft.com/office/drawing/2014/main" id="{E366086C-FF23-F644-9A45-72E18693F06F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3E5BF5F9-4D9A-9543-85E8-59158CD2B6EB}" type="slidenum">
              <a:rPr lang="en-US" sz="1400" smtClean="0">
                <a:solidFill>
                  <a:schemeClr val="bg1">
                    <a:lumMod val="85000"/>
                  </a:schemeClr>
                </a:solidFill>
              </a:rPr>
              <a:pPr algn="r"/>
              <a:t>23</a:t>
            </a:fld>
            <a:endParaRPr lang="en-US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7665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D63164-3C2D-BE4F-9081-5EC8F8F46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Detecting tampering</a:t>
            </a:r>
          </a:p>
        </p:txBody>
      </p:sp>
      <p:grpSp>
        <p:nvGrpSpPr>
          <p:cNvPr id="221" name="Google Shape;221;p31" descr="&quot;&quot;"/>
          <p:cNvGrpSpPr/>
          <p:nvPr/>
        </p:nvGrpSpPr>
        <p:grpSpPr>
          <a:xfrm>
            <a:off x="8088814" y="2406600"/>
            <a:ext cx="1792400" cy="2859200"/>
            <a:chOff x="5333050" y="2139900"/>
            <a:chExt cx="1344300" cy="2144400"/>
          </a:xfrm>
        </p:grpSpPr>
        <p:sp>
          <p:nvSpPr>
            <p:cNvPr id="222" name="Google Shape;222;p31"/>
            <p:cNvSpPr/>
            <p:nvPr/>
          </p:nvSpPr>
          <p:spPr>
            <a:xfrm>
              <a:off x="5333050" y="2462100"/>
              <a:ext cx="1344300" cy="18222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3200">
                  <a:latin typeface="Trebuchet MS"/>
                  <a:ea typeface="Trebuchet MS"/>
                  <a:cs typeface="Trebuchet MS"/>
                  <a:sym typeface="Trebuchet MS"/>
                </a:rPr>
                <a:t>data</a:t>
              </a:r>
              <a:endParaRPr sz="32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23" name="Google Shape;223;p31"/>
            <p:cNvSpPr/>
            <p:nvPr/>
          </p:nvSpPr>
          <p:spPr>
            <a:xfrm>
              <a:off x="5333050" y="2139900"/>
              <a:ext cx="1344300" cy="3222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2400">
                  <a:latin typeface="Trebuchet MS"/>
                  <a:ea typeface="Trebuchet MS"/>
                  <a:cs typeface="Trebuchet MS"/>
                  <a:sym typeface="Trebuchet MS"/>
                </a:rPr>
                <a:t>prev: H(  )</a:t>
              </a:r>
              <a:endParaRPr sz="24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grpSp>
        <p:nvGrpSpPr>
          <p:cNvPr id="224" name="Google Shape;224;p31" descr="&quot;&quot;"/>
          <p:cNvGrpSpPr/>
          <p:nvPr/>
        </p:nvGrpSpPr>
        <p:grpSpPr>
          <a:xfrm>
            <a:off x="4944014" y="2406600"/>
            <a:ext cx="1792400" cy="2859200"/>
            <a:chOff x="5333050" y="2139900"/>
            <a:chExt cx="1344300" cy="2144400"/>
          </a:xfrm>
        </p:grpSpPr>
        <p:sp>
          <p:nvSpPr>
            <p:cNvPr id="225" name="Google Shape;225;p31"/>
            <p:cNvSpPr/>
            <p:nvPr/>
          </p:nvSpPr>
          <p:spPr>
            <a:xfrm>
              <a:off x="5333050" y="2462100"/>
              <a:ext cx="1344300" cy="18222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3200">
                  <a:latin typeface="Trebuchet MS"/>
                  <a:ea typeface="Trebuchet MS"/>
                  <a:cs typeface="Trebuchet MS"/>
                  <a:sym typeface="Trebuchet MS"/>
                </a:rPr>
                <a:t>data</a:t>
              </a:r>
              <a:endParaRPr sz="32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26" name="Google Shape;226;p31"/>
            <p:cNvSpPr/>
            <p:nvPr/>
          </p:nvSpPr>
          <p:spPr>
            <a:xfrm>
              <a:off x="5333050" y="2139900"/>
              <a:ext cx="1344300" cy="3222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2400">
                  <a:latin typeface="Trebuchet MS"/>
                  <a:ea typeface="Trebuchet MS"/>
                  <a:cs typeface="Trebuchet MS"/>
                  <a:sym typeface="Trebuchet MS"/>
                </a:rPr>
                <a:t>prev: H(  )</a:t>
              </a:r>
              <a:endParaRPr sz="24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227" name="Google Shape;227;p31" descr="&quot;&quot;"/>
          <p:cNvSpPr/>
          <p:nvPr/>
        </p:nvSpPr>
        <p:spPr>
          <a:xfrm>
            <a:off x="6736414" y="2080668"/>
            <a:ext cx="2755400" cy="1851767"/>
          </a:xfrm>
          <a:custGeom>
            <a:avLst/>
            <a:gdLst/>
            <a:ahLst/>
            <a:cxnLst/>
            <a:rect l="l" t="t" r="r" b="b"/>
            <a:pathLst>
              <a:path w="82662" h="55553" extrusionOk="0">
                <a:moveTo>
                  <a:pt x="82662" y="16888"/>
                </a:moveTo>
                <a:lnTo>
                  <a:pt x="82662" y="445"/>
                </a:lnTo>
                <a:lnTo>
                  <a:pt x="19554" y="0"/>
                </a:lnTo>
                <a:lnTo>
                  <a:pt x="19999" y="55553"/>
                </a:lnTo>
                <a:lnTo>
                  <a:pt x="0" y="55109"/>
                </a:lnTo>
              </a:path>
            </a:pathLst>
          </a:custGeom>
          <a:noFill/>
          <a:ln w="3810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228" name="Google Shape;228;p31" descr="&quot;&quot;"/>
          <p:cNvSpPr/>
          <p:nvPr/>
        </p:nvSpPr>
        <p:spPr>
          <a:xfrm>
            <a:off x="3595981" y="2080668"/>
            <a:ext cx="2755400" cy="1851767"/>
          </a:xfrm>
          <a:custGeom>
            <a:avLst/>
            <a:gdLst/>
            <a:ahLst/>
            <a:cxnLst/>
            <a:rect l="l" t="t" r="r" b="b"/>
            <a:pathLst>
              <a:path w="82662" h="55553" extrusionOk="0">
                <a:moveTo>
                  <a:pt x="82662" y="16888"/>
                </a:moveTo>
                <a:lnTo>
                  <a:pt x="82662" y="445"/>
                </a:lnTo>
                <a:lnTo>
                  <a:pt x="19554" y="0"/>
                </a:lnTo>
                <a:lnTo>
                  <a:pt x="19999" y="55553"/>
                </a:lnTo>
                <a:lnTo>
                  <a:pt x="0" y="55109"/>
                </a:lnTo>
              </a:path>
            </a:pathLst>
          </a:custGeom>
          <a:noFill/>
          <a:ln w="3810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grpSp>
        <p:nvGrpSpPr>
          <p:cNvPr id="229" name="Google Shape;229;p31" descr="&quot;&quot;"/>
          <p:cNvGrpSpPr/>
          <p:nvPr/>
        </p:nvGrpSpPr>
        <p:grpSpPr>
          <a:xfrm>
            <a:off x="1799214" y="2406600"/>
            <a:ext cx="1792400" cy="2859200"/>
            <a:chOff x="5333050" y="2139900"/>
            <a:chExt cx="1344300" cy="2144400"/>
          </a:xfrm>
        </p:grpSpPr>
        <p:sp>
          <p:nvSpPr>
            <p:cNvPr id="230" name="Google Shape;230;p31"/>
            <p:cNvSpPr/>
            <p:nvPr/>
          </p:nvSpPr>
          <p:spPr>
            <a:xfrm>
              <a:off x="5333050" y="2462100"/>
              <a:ext cx="1344300" cy="18222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3200">
                  <a:latin typeface="Trebuchet MS"/>
                  <a:ea typeface="Trebuchet MS"/>
                  <a:cs typeface="Trebuchet MS"/>
                  <a:sym typeface="Trebuchet MS"/>
                </a:rPr>
                <a:t>data</a:t>
              </a:r>
              <a:endParaRPr sz="32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1" name="Google Shape;231;p31"/>
            <p:cNvSpPr/>
            <p:nvPr/>
          </p:nvSpPr>
          <p:spPr>
            <a:xfrm>
              <a:off x="5333050" y="2139900"/>
              <a:ext cx="1344300" cy="3222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2400">
                  <a:latin typeface="Trebuchet MS"/>
                  <a:ea typeface="Trebuchet MS"/>
                  <a:cs typeface="Trebuchet MS"/>
                  <a:sym typeface="Trebuchet MS"/>
                </a:rPr>
                <a:t>prev: H(  )</a:t>
              </a:r>
              <a:endParaRPr sz="24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232" name="Google Shape;232;p31" descr="&quot;&quot;"/>
          <p:cNvSpPr/>
          <p:nvPr/>
        </p:nvSpPr>
        <p:spPr>
          <a:xfrm>
            <a:off x="455548" y="2080668"/>
            <a:ext cx="2755400" cy="1851767"/>
          </a:xfrm>
          <a:custGeom>
            <a:avLst/>
            <a:gdLst/>
            <a:ahLst/>
            <a:cxnLst/>
            <a:rect l="l" t="t" r="r" b="b"/>
            <a:pathLst>
              <a:path w="82662" h="55553" extrusionOk="0">
                <a:moveTo>
                  <a:pt x="82662" y="16888"/>
                </a:moveTo>
                <a:lnTo>
                  <a:pt x="82662" y="445"/>
                </a:lnTo>
                <a:lnTo>
                  <a:pt x="19554" y="0"/>
                </a:lnTo>
                <a:lnTo>
                  <a:pt x="19999" y="55553"/>
                </a:lnTo>
                <a:lnTo>
                  <a:pt x="0" y="55109"/>
                </a:lnTo>
              </a:path>
            </a:pathLst>
          </a:custGeom>
          <a:noFill/>
          <a:ln w="3810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233" name="Google Shape;233;p31" descr="&quot;&quot;"/>
          <p:cNvSpPr txBox="1"/>
          <p:nvPr/>
        </p:nvSpPr>
        <p:spPr>
          <a:xfrm>
            <a:off x="9491814" y="452243"/>
            <a:ext cx="1885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4800" dirty="0">
                <a:latin typeface="Trebuchet MS"/>
                <a:ea typeface="Trebuchet MS"/>
                <a:cs typeface="Trebuchet MS"/>
                <a:sym typeface="Trebuchet MS"/>
              </a:rPr>
              <a:t>H(  )</a:t>
            </a:r>
            <a:endParaRPr sz="4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4" name="Google Shape;234;p31" descr="&quot;&quot;"/>
          <p:cNvSpPr/>
          <p:nvPr/>
        </p:nvSpPr>
        <p:spPr>
          <a:xfrm>
            <a:off x="9881348" y="1090267"/>
            <a:ext cx="592567" cy="2903533"/>
          </a:xfrm>
          <a:custGeom>
            <a:avLst/>
            <a:gdLst/>
            <a:ahLst/>
            <a:cxnLst/>
            <a:rect l="l" t="t" r="r" b="b"/>
            <a:pathLst>
              <a:path w="17777" h="87106" extrusionOk="0">
                <a:moveTo>
                  <a:pt x="16888" y="0"/>
                </a:moveTo>
                <a:lnTo>
                  <a:pt x="17777" y="87106"/>
                </a:lnTo>
                <a:lnTo>
                  <a:pt x="0" y="87106"/>
                </a:lnTo>
              </a:path>
            </a:pathLst>
          </a:custGeom>
          <a:noFill/>
          <a:ln w="3810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235" name="Google Shape;235;p31"/>
          <p:cNvSpPr txBox="1">
            <a:spLocks noGrp="1"/>
          </p:cNvSpPr>
          <p:nvPr>
            <p:ph idx="1"/>
          </p:nvPr>
        </p:nvSpPr>
        <p:spPr>
          <a:xfrm>
            <a:off x="286132" y="5968110"/>
            <a:ext cx="6672607" cy="704797"/>
          </a:xfrm>
          <a:prstGeom prst="rect">
            <a:avLst/>
          </a:prstGeom>
          <a:solidFill>
            <a:srgbClr val="FFF2CC"/>
          </a:solidFill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 algn="ctr">
              <a:buNone/>
            </a:pPr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use case: tamper-evident log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6" name="Google Shape;236;p31" descr="&quot;&quot;"/>
          <p:cNvSpPr/>
          <p:nvPr/>
        </p:nvSpPr>
        <p:spPr>
          <a:xfrm>
            <a:off x="2241281" y="3694967"/>
            <a:ext cx="592560" cy="918432"/>
          </a:xfrm>
          <a:prstGeom prst="lightningBolt">
            <a:avLst/>
          </a:prstGeom>
          <a:solidFill>
            <a:srgbClr val="FFFF00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37" name="Google Shape;237;p31" descr="&quot;&quot;"/>
          <p:cNvSpPr/>
          <p:nvPr/>
        </p:nvSpPr>
        <p:spPr>
          <a:xfrm>
            <a:off x="5543932" y="2349751"/>
            <a:ext cx="592560" cy="918432"/>
          </a:xfrm>
          <a:prstGeom prst="lightningBolt">
            <a:avLst/>
          </a:prstGeom>
          <a:solidFill>
            <a:srgbClr val="FFFF00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38" name="Google Shape;238;p31" descr="&quot;&quot;"/>
          <p:cNvSpPr/>
          <p:nvPr/>
        </p:nvSpPr>
        <p:spPr>
          <a:xfrm>
            <a:off x="8688732" y="2349751"/>
            <a:ext cx="592560" cy="918432"/>
          </a:xfrm>
          <a:prstGeom prst="lightningBolt">
            <a:avLst/>
          </a:prstGeom>
          <a:solidFill>
            <a:srgbClr val="FFFF00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3" name="Slide Number Placeholder 1">
            <a:extLst>
              <a:ext uri="{FF2B5EF4-FFF2-40B4-BE49-F238E27FC236}">
                <a16:creationId xmlns:a16="http://schemas.microsoft.com/office/drawing/2014/main" id="{C2509280-9711-BB44-9978-799893AB8E62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3E5BF5F9-4D9A-9543-85E8-59158CD2B6EB}" type="slidenum">
              <a:rPr lang="en-US" sz="1400" smtClean="0">
                <a:solidFill>
                  <a:schemeClr val="bg1">
                    <a:lumMod val="85000"/>
                  </a:schemeClr>
                </a:solidFill>
              </a:rPr>
              <a:pPr algn="r"/>
              <a:t>24</a:t>
            </a:fld>
            <a:endParaRPr lang="en-US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2601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D1E5E35-A435-AF47-9E9E-102D7CEB3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618" y="177943"/>
            <a:ext cx="10515600" cy="1325563"/>
          </a:xfrm>
        </p:spPr>
        <p:txBody>
          <a:bodyPr/>
          <a:lstStyle/>
          <a:p>
            <a:r>
              <a:rPr lang="en" dirty="0">
                <a:ea typeface="Trebuchet MS"/>
                <a:sym typeface="Trebuchet MS"/>
              </a:rPr>
              <a:t>Double spending attempts</a:t>
            </a:r>
            <a:endParaRPr lang="en-US" dirty="0"/>
          </a:p>
        </p:txBody>
      </p:sp>
      <p:grpSp>
        <p:nvGrpSpPr>
          <p:cNvPr id="292" name="Google Shape;292;p35" descr="&quot;&quot;"/>
          <p:cNvGrpSpPr/>
          <p:nvPr/>
        </p:nvGrpSpPr>
        <p:grpSpPr>
          <a:xfrm>
            <a:off x="2438400" y="2220439"/>
            <a:ext cx="1016000" cy="1207700"/>
            <a:chOff x="2895600" y="2199376"/>
            <a:chExt cx="762000" cy="905775"/>
          </a:xfrm>
        </p:grpSpPr>
        <p:sp>
          <p:nvSpPr>
            <p:cNvPr id="293" name="Google Shape;293;p35"/>
            <p:cNvSpPr/>
            <p:nvPr/>
          </p:nvSpPr>
          <p:spPr>
            <a:xfrm>
              <a:off x="2895600" y="2199376"/>
              <a:ext cx="762000" cy="228721"/>
            </a:xfrm>
            <a:prstGeom prst="rect">
              <a:avLst/>
            </a:prstGeom>
            <a:solidFill>
              <a:srgbClr val="CCCCC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867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94" name="Google Shape;294;p35"/>
            <p:cNvSpPr/>
            <p:nvPr/>
          </p:nvSpPr>
          <p:spPr>
            <a:xfrm>
              <a:off x="2895600" y="2427976"/>
              <a:ext cx="762000" cy="223643"/>
            </a:xfrm>
            <a:prstGeom prst="rect">
              <a:avLst/>
            </a:prstGeom>
            <a:solidFill>
              <a:srgbClr val="CCCCC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867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95" name="Google Shape;295;p35"/>
            <p:cNvSpPr/>
            <p:nvPr/>
          </p:nvSpPr>
          <p:spPr>
            <a:xfrm>
              <a:off x="2895600" y="2647950"/>
              <a:ext cx="762000" cy="216762"/>
            </a:xfrm>
            <a:prstGeom prst="rect">
              <a:avLst/>
            </a:prstGeom>
            <a:solidFill>
              <a:srgbClr val="CCCCC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867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96" name="Google Shape;296;p35"/>
            <p:cNvSpPr/>
            <p:nvPr/>
          </p:nvSpPr>
          <p:spPr>
            <a:xfrm>
              <a:off x="2895600" y="2864713"/>
              <a:ext cx="762000" cy="240438"/>
            </a:xfrm>
            <a:prstGeom prst="rect">
              <a:avLst/>
            </a:prstGeom>
            <a:solidFill>
              <a:srgbClr val="CCCCC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867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grpSp>
        <p:nvGrpSpPr>
          <p:cNvPr id="297" name="Google Shape;297;p35" descr="&quot;&quot;"/>
          <p:cNvGrpSpPr/>
          <p:nvPr/>
        </p:nvGrpSpPr>
        <p:grpSpPr>
          <a:xfrm>
            <a:off x="711200" y="2221299"/>
            <a:ext cx="1016000" cy="1207700"/>
            <a:chOff x="2895600" y="2199376"/>
            <a:chExt cx="762000" cy="905775"/>
          </a:xfrm>
        </p:grpSpPr>
        <p:sp>
          <p:nvSpPr>
            <p:cNvPr id="298" name="Google Shape;298;p35"/>
            <p:cNvSpPr/>
            <p:nvPr/>
          </p:nvSpPr>
          <p:spPr>
            <a:xfrm>
              <a:off x="2895600" y="2199376"/>
              <a:ext cx="762000" cy="228721"/>
            </a:xfrm>
            <a:prstGeom prst="rect">
              <a:avLst/>
            </a:prstGeom>
            <a:solidFill>
              <a:srgbClr val="CCCCC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867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99" name="Google Shape;299;p35"/>
            <p:cNvSpPr/>
            <p:nvPr/>
          </p:nvSpPr>
          <p:spPr>
            <a:xfrm>
              <a:off x="2895600" y="2427976"/>
              <a:ext cx="762000" cy="223643"/>
            </a:xfrm>
            <a:prstGeom prst="rect">
              <a:avLst/>
            </a:prstGeom>
            <a:solidFill>
              <a:srgbClr val="CCCCC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867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00" name="Google Shape;300;p35"/>
            <p:cNvSpPr/>
            <p:nvPr/>
          </p:nvSpPr>
          <p:spPr>
            <a:xfrm>
              <a:off x="2895600" y="2647950"/>
              <a:ext cx="762000" cy="216762"/>
            </a:xfrm>
            <a:prstGeom prst="rect">
              <a:avLst/>
            </a:prstGeom>
            <a:solidFill>
              <a:srgbClr val="CCCCC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867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01" name="Google Shape;301;p35"/>
            <p:cNvSpPr/>
            <p:nvPr/>
          </p:nvSpPr>
          <p:spPr>
            <a:xfrm>
              <a:off x="2895600" y="2864713"/>
              <a:ext cx="762000" cy="240438"/>
            </a:xfrm>
            <a:prstGeom prst="rect">
              <a:avLst/>
            </a:prstGeom>
            <a:solidFill>
              <a:srgbClr val="CCCCC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867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grpSp>
        <p:nvGrpSpPr>
          <p:cNvPr id="302" name="Google Shape;302;p35" descr="&quot;&quot;"/>
          <p:cNvGrpSpPr/>
          <p:nvPr/>
        </p:nvGrpSpPr>
        <p:grpSpPr>
          <a:xfrm>
            <a:off x="4165600" y="2225634"/>
            <a:ext cx="1016000" cy="1207700"/>
            <a:chOff x="2895600" y="2199376"/>
            <a:chExt cx="762000" cy="905775"/>
          </a:xfrm>
        </p:grpSpPr>
        <p:sp>
          <p:nvSpPr>
            <p:cNvPr id="303" name="Google Shape;303;p35"/>
            <p:cNvSpPr/>
            <p:nvPr/>
          </p:nvSpPr>
          <p:spPr>
            <a:xfrm>
              <a:off x="2895600" y="2199376"/>
              <a:ext cx="762000" cy="228721"/>
            </a:xfrm>
            <a:prstGeom prst="rect">
              <a:avLst/>
            </a:prstGeom>
            <a:solidFill>
              <a:srgbClr val="CCCCC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867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04" name="Google Shape;304;p35"/>
            <p:cNvSpPr/>
            <p:nvPr/>
          </p:nvSpPr>
          <p:spPr>
            <a:xfrm>
              <a:off x="2895600" y="2427976"/>
              <a:ext cx="762000" cy="223643"/>
            </a:xfrm>
            <a:prstGeom prst="rect">
              <a:avLst/>
            </a:prstGeom>
            <a:solidFill>
              <a:srgbClr val="D1E0AF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r>
                <a:rPr lang="en" sz="1600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</a:t>
              </a:r>
              <a:r>
                <a:rPr lang="en" sz="1600" baseline="-25000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A</a:t>
              </a:r>
              <a:r>
                <a:rPr lang="en" sz="1600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 → B</a:t>
              </a:r>
              <a:endParaRPr sz="16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05" name="Google Shape;305;p35"/>
            <p:cNvSpPr/>
            <p:nvPr/>
          </p:nvSpPr>
          <p:spPr>
            <a:xfrm>
              <a:off x="2895600" y="2647950"/>
              <a:ext cx="762000" cy="216762"/>
            </a:xfrm>
            <a:prstGeom prst="rect">
              <a:avLst/>
            </a:prstGeom>
            <a:solidFill>
              <a:srgbClr val="CCCCC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867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06" name="Google Shape;306;p35"/>
            <p:cNvSpPr/>
            <p:nvPr/>
          </p:nvSpPr>
          <p:spPr>
            <a:xfrm>
              <a:off x="2895600" y="2864713"/>
              <a:ext cx="762000" cy="240438"/>
            </a:xfrm>
            <a:prstGeom prst="rect">
              <a:avLst/>
            </a:prstGeom>
            <a:solidFill>
              <a:srgbClr val="CCCCC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867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grpSp>
        <p:nvGrpSpPr>
          <p:cNvPr id="307" name="Google Shape;307;p35" descr="&quot;&quot;"/>
          <p:cNvGrpSpPr/>
          <p:nvPr/>
        </p:nvGrpSpPr>
        <p:grpSpPr>
          <a:xfrm>
            <a:off x="4165600" y="4038599"/>
            <a:ext cx="1016000" cy="1207700"/>
            <a:chOff x="2895600" y="2199376"/>
            <a:chExt cx="762000" cy="905775"/>
          </a:xfrm>
        </p:grpSpPr>
        <p:sp>
          <p:nvSpPr>
            <p:cNvPr id="308" name="Google Shape;308;p35"/>
            <p:cNvSpPr/>
            <p:nvPr/>
          </p:nvSpPr>
          <p:spPr>
            <a:xfrm>
              <a:off x="2895600" y="2199376"/>
              <a:ext cx="762000" cy="228721"/>
            </a:xfrm>
            <a:prstGeom prst="rect">
              <a:avLst/>
            </a:prstGeom>
            <a:solidFill>
              <a:srgbClr val="CCCCC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867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09" name="Google Shape;309;p35"/>
            <p:cNvSpPr/>
            <p:nvPr/>
          </p:nvSpPr>
          <p:spPr>
            <a:xfrm>
              <a:off x="2895600" y="2427976"/>
              <a:ext cx="762000" cy="223643"/>
            </a:xfrm>
            <a:prstGeom prst="rect">
              <a:avLst/>
            </a:prstGeom>
            <a:solidFill>
              <a:srgbClr val="CCCCC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867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10" name="Google Shape;310;p35"/>
            <p:cNvSpPr/>
            <p:nvPr/>
          </p:nvSpPr>
          <p:spPr>
            <a:xfrm>
              <a:off x="2895600" y="2647950"/>
              <a:ext cx="762000" cy="216762"/>
            </a:xfrm>
            <a:prstGeom prst="rect">
              <a:avLst/>
            </a:prstGeom>
            <a:solidFill>
              <a:srgbClr val="FF8181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r>
                <a:rPr lang="en" sz="1600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</a:t>
              </a:r>
              <a:r>
                <a:rPr lang="en" sz="1600" baseline="-25000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A</a:t>
              </a:r>
              <a:r>
                <a:rPr lang="en" sz="1600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 → A’</a:t>
              </a:r>
              <a:endParaRPr sz="16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11" name="Google Shape;311;p35"/>
            <p:cNvSpPr/>
            <p:nvPr/>
          </p:nvSpPr>
          <p:spPr>
            <a:xfrm>
              <a:off x="2895600" y="2864713"/>
              <a:ext cx="762000" cy="240438"/>
            </a:xfrm>
            <a:prstGeom prst="rect">
              <a:avLst/>
            </a:prstGeom>
            <a:solidFill>
              <a:srgbClr val="CCCCC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867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cxnSp>
        <p:nvCxnSpPr>
          <p:cNvPr id="312" name="Google Shape;312;p35" descr="&quot;&quot;"/>
          <p:cNvCxnSpPr/>
          <p:nvPr/>
        </p:nvCxnSpPr>
        <p:spPr>
          <a:xfrm rot="10800000">
            <a:off x="1727200" y="2818680"/>
            <a:ext cx="695365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313" name="Google Shape;313;p35" descr="&quot;&quot;"/>
          <p:cNvCxnSpPr/>
          <p:nvPr/>
        </p:nvCxnSpPr>
        <p:spPr>
          <a:xfrm rot="10800000">
            <a:off x="3454402" y="2815324"/>
            <a:ext cx="695365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314" name="Google Shape;314;p35" descr="&quot;&quot;"/>
          <p:cNvCxnSpPr>
            <a:stCxn id="309" idx="1"/>
            <a:endCxn id="295" idx="3"/>
          </p:cNvCxnSpPr>
          <p:nvPr/>
        </p:nvCxnSpPr>
        <p:spPr>
          <a:xfrm rot="10800000">
            <a:off x="3454400" y="2962895"/>
            <a:ext cx="711200" cy="15296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stealth" w="med" len="med"/>
          </a:ln>
        </p:spPr>
      </p:cxnSp>
      <p:grpSp>
        <p:nvGrpSpPr>
          <p:cNvPr id="315" name="Google Shape;315;p35" descr="&quot;&quot;"/>
          <p:cNvGrpSpPr/>
          <p:nvPr/>
        </p:nvGrpSpPr>
        <p:grpSpPr>
          <a:xfrm>
            <a:off x="5892800" y="2221301"/>
            <a:ext cx="1016000" cy="1207700"/>
            <a:chOff x="2895600" y="2199376"/>
            <a:chExt cx="762000" cy="905775"/>
          </a:xfrm>
        </p:grpSpPr>
        <p:sp>
          <p:nvSpPr>
            <p:cNvPr id="316" name="Google Shape;316;p35"/>
            <p:cNvSpPr/>
            <p:nvPr/>
          </p:nvSpPr>
          <p:spPr>
            <a:xfrm>
              <a:off x="2895600" y="2199376"/>
              <a:ext cx="762000" cy="228721"/>
            </a:xfrm>
            <a:prstGeom prst="rect">
              <a:avLst/>
            </a:prstGeom>
            <a:solidFill>
              <a:srgbClr val="CCCCC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867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17" name="Google Shape;317;p35"/>
            <p:cNvSpPr/>
            <p:nvPr/>
          </p:nvSpPr>
          <p:spPr>
            <a:xfrm>
              <a:off x="2895600" y="2427976"/>
              <a:ext cx="762000" cy="223643"/>
            </a:xfrm>
            <a:prstGeom prst="rect">
              <a:avLst/>
            </a:prstGeom>
            <a:solidFill>
              <a:srgbClr val="CCCCC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867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18" name="Google Shape;318;p35"/>
            <p:cNvSpPr/>
            <p:nvPr/>
          </p:nvSpPr>
          <p:spPr>
            <a:xfrm>
              <a:off x="2895600" y="2647950"/>
              <a:ext cx="762000" cy="216762"/>
            </a:xfrm>
            <a:prstGeom prst="rect">
              <a:avLst/>
            </a:prstGeom>
            <a:solidFill>
              <a:srgbClr val="CCCCC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867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19" name="Google Shape;319;p35"/>
            <p:cNvSpPr/>
            <p:nvPr/>
          </p:nvSpPr>
          <p:spPr>
            <a:xfrm>
              <a:off x="2895600" y="2864713"/>
              <a:ext cx="762000" cy="240438"/>
            </a:xfrm>
            <a:prstGeom prst="rect">
              <a:avLst/>
            </a:prstGeom>
            <a:solidFill>
              <a:srgbClr val="CCCCC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867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cxnSp>
        <p:nvCxnSpPr>
          <p:cNvPr id="320" name="Google Shape;320;p35" descr="&quot;&quot;"/>
          <p:cNvCxnSpPr/>
          <p:nvPr/>
        </p:nvCxnSpPr>
        <p:spPr>
          <a:xfrm rot="10800000">
            <a:off x="5181600" y="2819541"/>
            <a:ext cx="695365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stealth" w="med" len="med"/>
          </a:ln>
        </p:spPr>
      </p:cxnSp>
      <p:grpSp>
        <p:nvGrpSpPr>
          <p:cNvPr id="321" name="Google Shape;321;p35" descr="&quot;&quot;"/>
          <p:cNvGrpSpPr/>
          <p:nvPr/>
        </p:nvGrpSpPr>
        <p:grpSpPr>
          <a:xfrm>
            <a:off x="7620000" y="2221301"/>
            <a:ext cx="1016000" cy="1207700"/>
            <a:chOff x="2895600" y="2199376"/>
            <a:chExt cx="762000" cy="905775"/>
          </a:xfrm>
        </p:grpSpPr>
        <p:sp>
          <p:nvSpPr>
            <p:cNvPr id="322" name="Google Shape;322;p35"/>
            <p:cNvSpPr/>
            <p:nvPr/>
          </p:nvSpPr>
          <p:spPr>
            <a:xfrm>
              <a:off x="2895600" y="2199376"/>
              <a:ext cx="762000" cy="228721"/>
            </a:xfrm>
            <a:prstGeom prst="rect">
              <a:avLst/>
            </a:prstGeom>
            <a:solidFill>
              <a:srgbClr val="CCCCC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867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23" name="Google Shape;323;p35"/>
            <p:cNvSpPr/>
            <p:nvPr/>
          </p:nvSpPr>
          <p:spPr>
            <a:xfrm>
              <a:off x="2895600" y="2427976"/>
              <a:ext cx="762000" cy="223643"/>
            </a:xfrm>
            <a:prstGeom prst="rect">
              <a:avLst/>
            </a:prstGeom>
            <a:solidFill>
              <a:srgbClr val="CCCCC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867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24" name="Google Shape;324;p35"/>
            <p:cNvSpPr/>
            <p:nvPr/>
          </p:nvSpPr>
          <p:spPr>
            <a:xfrm>
              <a:off x="2895600" y="2647950"/>
              <a:ext cx="762000" cy="216762"/>
            </a:xfrm>
            <a:prstGeom prst="rect">
              <a:avLst/>
            </a:prstGeom>
            <a:solidFill>
              <a:srgbClr val="CCCCC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867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25" name="Google Shape;325;p35"/>
            <p:cNvSpPr/>
            <p:nvPr/>
          </p:nvSpPr>
          <p:spPr>
            <a:xfrm>
              <a:off x="2895600" y="2864713"/>
              <a:ext cx="762000" cy="240438"/>
            </a:xfrm>
            <a:prstGeom prst="rect">
              <a:avLst/>
            </a:prstGeom>
            <a:solidFill>
              <a:srgbClr val="CCCCCC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867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cxnSp>
        <p:nvCxnSpPr>
          <p:cNvPr id="326" name="Google Shape;326;p35" descr="&quot;&quot;"/>
          <p:cNvCxnSpPr/>
          <p:nvPr/>
        </p:nvCxnSpPr>
        <p:spPr>
          <a:xfrm rot="10800000">
            <a:off x="6908800" y="2819541"/>
            <a:ext cx="695365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327" name="Google Shape;327;p35" descr="&quot;&quot;"/>
          <p:cNvCxnSpPr/>
          <p:nvPr/>
        </p:nvCxnSpPr>
        <p:spPr>
          <a:xfrm>
            <a:off x="3802085" y="2220440"/>
            <a:ext cx="7916" cy="3342161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29" name="Google Shape;329;p35" descr="&quot;&quot;"/>
          <p:cNvCxnSpPr>
            <a:endCxn id="304" idx="0"/>
          </p:cNvCxnSpPr>
          <p:nvPr/>
        </p:nvCxnSpPr>
        <p:spPr>
          <a:xfrm>
            <a:off x="4670400" y="1889633"/>
            <a:ext cx="3200" cy="64080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330" name="Google Shape;330;p35" descr="&quot;&quot;"/>
          <p:cNvSpPr txBox="1"/>
          <p:nvPr/>
        </p:nvSpPr>
        <p:spPr>
          <a:xfrm>
            <a:off x="3536275" y="1397000"/>
            <a:ext cx="2268143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ctr">
              <a:buClr>
                <a:srgbClr val="000000"/>
              </a:buClr>
            </a:pPr>
            <a:r>
              <a:rPr lang="en" sz="2400" dirty="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1 confirmation</a:t>
            </a:r>
            <a:endParaRPr sz="2400" dirty="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31" name="Google Shape;331;p35" descr="&quot;&quot;"/>
          <p:cNvSpPr txBox="1"/>
          <p:nvPr/>
        </p:nvSpPr>
        <p:spPr>
          <a:xfrm>
            <a:off x="5314867" y="4513459"/>
            <a:ext cx="2109979" cy="86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ctr">
              <a:buClr>
                <a:srgbClr val="000000"/>
              </a:buClr>
            </a:pPr>
            <a:r>
              <a:rPr lang="en" sz="2400" dirty="0">
                <a:solidFill>
                  <a:srgbClr val="000000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double-spend</a:t>
            </a:r>
            <a:br>
              <a:rPr lang="en" sz="2400" dirty="0">
                <a:solidFill>
                  <a:srgbClr val="000000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</a:br>
            <a:r>
              <a:rPr lang="en" sz="2400" dirty="0">
                <a:solidFill>
                  <a:srgbClr val="000000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attempt</a:t>
            </a:r>
            <a:endParaRPr sz="2400" dirty="0">
              <a:solidFill>
                <a:srgbClr val="000000"/>
              </a:solidFill>
              <a:latin typeface="Arial" panose="020B0604020202020204" pitchFamily="34" charset="0"/>
              <a:ea typeface="Trebuchet MS"/>
              <a:cs typeface="Arial" panose="020B0604020202020204" pitchFamily="34" charset="0"/>
              <a:sym typeface="Trebuchet MS"/>
            </a:endParaRPr>
          </a:p>
        </p:txBody>
      </p:sp>
      <p:cxnSp>
        <p:nvCxnSpPr>
          <p:cNvPr id="332" name="Google Shape;332;p35" descr="&quot;&quot;"/>
          <p:cNvCxnSpPr>
            <a:endCxn id="322" idx="0"/>
          </p:cNvCxnSpPr>
          <p:nvPr/>
        </p:nvCxnSpPr>
        <p:spPr>
          <a:xfrm>
            <a:off x="8124800" y="1889300"/>
            <a:ext cx="3200" cy="33200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333" name="Google Shape;333;p35" descr="&quot;&quot;"/>
          <p:cNvSpPr txBox="1"/>
          <p:nvPr/>
        </p:nvSpPr>
        <p:spPr>
          <a:xfrm>
            <a:off x="6928691" y="1397000"/>
            <a:ext cx="2392109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ctr">
              <a:buClr>
                <a:srgbClr val="000000"/>
              </a:buClr>
            </a:pPr>
            <a:r>
              <a:rPr lang="en" sz="24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3 confirmations</a:t>
            </a:r>
            <a:endParaRPr sz="24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34" name="Google Shape;334;p35"/>
          <p:cNvSpPr txBox="1"/>
          <p:nvPr/>
        </p:nvSpPr>
        <p:spPr>
          <a:xfrm>
            <a:off x="7620000" y="3866013"/>
            <a:ext cx="3759200" cy="2339101"/>
          </a:xfrm>
          <a:prstGeom prst="rect">
            <a:avLst/>
          </a:prstGeom>
          <a:solidFill>
            <a:srgbClr val="EFD7AE"/>
          </a:solidFill>
          <a:ln w="19050" cap="flat" cmpd="sng">
            <a:solidFill>
              <a:srgbClr val="E7C58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>
              <a:buClr>
                <a:srgbClr val="000000"/>
              </a:buClr>
            </a:pPr>
            <a:r>
              <a:rPr lang="en" sz="2400" dirty="0">
                <a:solidFill>
                  <a:srgbClr val="000000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Double-spend probability </a:t>
            </a:r>
            <a:r>
              <a:rPr lang="en" sz="2400" u="sng" dirty="0">
                <a:solidFill>
                  <a:srgbClr val="000000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decreases exponentially</a:t>
            </a:r>
            <a:r>
              <a:rPr lang="en" sz="2400" dirty="0">
                <a:solidFill>
                  <a:srgbClr val="000000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 with # of confirmations</a:t>
            </a:r>
            <a:endParaRPr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000000"/>
              </a:buClr>
            </a:pPr>
            <a:endParaRPr sz="2400" dirty="0">
              <a:solidFill>
                <a:srgbClr val="000000"/>
              </a:solidFill>
              <a:latin typeface="Arial" panose="020B0604020202020204" pitchFamily="34" charset="0"/>
              <a:ea typeface="Trebuchet MS"/>
              <a:cs typeface="Arial" panose="020B0604020202020204" pitchFamily="34" charset="0"/>
              <a:sym typeface="Trebuchet MS"/>
            </a:endParaRPr>
          </a:p>
          <a:p>
            <a:pPr>
              <a:buClr>
                <a:srgbClr val="000000"/>
              </a:buClr>
            </a:pPr>
            <a:r>
              <a:rPr lang="en" sz="2400" dirty="0">
                <a:solidFill>
                  <a:srgbClr val="000000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Most common heuristic: </a:t>
            </a:r>
            <a:br>
              <a:rPr lang="en" sz="2400" dirty="0">
                <a:solidFill>
                  <a:srgbClr val="000000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</a:br>
            <a:r>
              <a:rPr lang="en" sz="2400" dirty="0">
                <a:solidFill>
                  <a:srgbClr val="000000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6 confirmations</a:t>
            </a:r>
            <a:endParaRPr sz="2400" dirty="0">
              <a:solidFill>
                <a:srgbClr val="000000"/>
              </a:solidFill>
              <a:latin typeface="Arial" panose="020B0604020202020204" pitchFamily="34" charset="0"/>
              <a:ea typeface="Trebuchet MS"/>
              <a:cs typeface="Arial" panose="020B0604020202020204" pitchFamily="34" charset="0"/>
              <a:sym typeface="Trebuchet M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0E69CA-2FDA-C74A-A4F2-61B9BB763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25</a:t>
            </a:fld>
            <a:endParaRPr lang="en-US" dirty="0"/>
          </a:p>
        </p:txBody>
      </p:sp>
      <p:sp>
        <p:nvSpPr>
          <p:cNvPr id="48" name="Google Shape;286;p34">
            <a:extLst>
              <a:ext uri="{FF2B5EF4-FFF2-40B4-BE49-F238E27FC236}">
                <a16:creationId xmlns:a16="http://schemas.microsoft.com/office/drawing/2014/main" id="{06377D39-74AC-754B-9C8E-4568C6D46D35}"/>
              </a:ext>
            </a:extLst>
          </p:cNvPr>
          <p:cNvSpPr txBox="1"/>
          <p:nvPr/>
        </p:nvSpPr>
        <p:spPr>
          <a:xfrm>
            <a:off x="381152" y="5911263"/>
            <a:ext cx="7141271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>
              <a:buClr>
                <a:srgbClr val="000000"/>
              </a:buClr>
            </a:pPr>
            <a:r>
              <a:rPr lang="en" sz="2400" dirty="0">
                <a:solidFill>
                  <a:srgbClr val="000000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Honest nodes will extend the </a:t>
            </a:r>
            <a:r>
              <a:rPr lang="en" sz="2400" u="sng" dirty="0">
                <a:solidFill>
                  <a:srgbClr val="000000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longest valid branch</a:t>
            </a:r>
            <a:endParaRPr sz="2400" u="sng" dirty="0">
              <a:solidFill>
                <a:srgbClr val="000000"/>
              </a:solidFill>
              <a:latin typeface="Arial" panose="020B0604020202020204" pitchFamily="34" charset="0"/>
              <a:ea typeface="Trebuchet MS"/>
              <a:cs typeface="Arial" panose="020B0604020202020204" pitchFamily="34" charset="0"/>
              <a:sym typeface="Trebuchet MS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678BD15-16DB-0940-98B2-E37461978E89}"/>
              </a:ext>
            </a:extLst>
          </p:cNvPr>
          <p:cNvSpPr txBox="1"/>
          <p:nvPr/>
        </p:nvSpPr>
        <p:spPr>
          <a:xfrm>
            <a:off x="334568" y="4069413"/>
            <a:ext cx="22315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Works only if 50% of the nodes are honest</a:t>
            </a:r>
          </a:p>
        </p:txBody>
      </p:sp>
    </p:spTree>
    <p:extLst>
      <p:ext uri="{BB962C8B-B14F-4D97-AF65-F5344CB8AC3E}">
        <p14:creationId xmlns:p14="http://schemas.microsoft.com/office/powerpoint/2010/main" val="3985711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765" y="254767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Linking pseudonyms </a:t>
            </a:r>
            <a:endParaRPr lang="en-GB" b="1" dirty="0">
              <a:solidFill>
                <a:srgbClr val="FF0000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563C2FE-1CDA-9448-A16E-723C741E5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26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28FD26-465E-7945-886C-302FBA741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88" y="1762858"/>
            <a:ext cx="6794500" cy="38481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C5081E8-B8C6-A94B-9455-10089ECD5325}"/>
              </a:ext>
            </a:extLst>
          </p:cNvPr>
          <p:cNvSpPr txBox="1"/>
          <p:nvPr/>
        </p:nvSpPr>
        <p:spPr>
          <a:xfrm>
            <a:off x="7039085" y="2717412"/>
            <a:ext cx="431471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Both inputs must belong to the same person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wallet will require the keys to generate the transaction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D2C1A6-8577-6147-BD07-3D5ECF3B184F}"/>
              </a:ext>
            </a:extLst>
          </p:cNvPr>
          <p:cNvSpPr/>
          <p:nvPr/>
        </p:nvSpPr>
        <p:spPr>
          <a:xfrm>
            <a:off x="2829990" y="6169580"/>
            <a:ext cx="477066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Lecture: </a:t>
            </a:r>
            <a:r>
              <a:rPr lang="en-US" dirty="0">
                <a:hlinkClick r:id="rId3"/>
              </a:rPr>
              <a:t>https://youtu.be/glyQy_e5LmM?t=1758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4541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765" y="254768"/>
            <a:ext cx="10515600" cy="97442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Deanonymization attacks</a:t>
            </a:r>
            <a:endParaRPr lang="en-GB" b="1" dirty="0">
              <a:solidFill>
                <a:srgbClr val="FF0000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3985A88-63EA-1140-BA32-52B521D6A2C0}"/>
              </a:ext>
            </a:extLst>
          </p:cNvPr>
          <p:cNvSpPr/>
          <p:nvPr/>
        </p:nvSpPr>
        <p:spPr>
          <a:xfrm>
            <a:off x="620842" y="1229194"/>
            <a:ext cx="1073295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Transaction graph (plus side channel information) can link pseudonyms to real/online identities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88DB4C-3F20-F84B-BF84-5098D169B968}"/>
              </a:ext>
            </a:extLst>
          </p:cNvPr>
          <p:cNvSpPr/>
          <p:nvPr/>
        </p:nvSpPr>
        <p:spPr>
          <a:xfrm>
            <a:off x="396765" y="6352143"/>
            <a:ext cx="97554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​Paper: A Fistful of Bitcoins: Characterizing Payments Among Men with No Names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A5DEFD-7490-2D44-8CEB-3E47FDC5F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27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138920-F7C4-264D-93C5-D31A0CB2F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8083" y="2278903"/>
            <a:ext cx="5958489" cy="4073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6280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D2B7F-7C87-114B-8565-F8143CC57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2BB6F-8C5D-334E-B289-EE79CDDAC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45513"/>
          </a:xfrm>
        </p:spPr>
        <p:txBody>
          <a:bodyPr>
            <a:normAutofit/>
          </a:bodyPr>
          <a:lstStyle/>
          <a:p>
            <a:r>
              <a:rPr lang="en-US" dirty="0"/>
              <a:t>Network inference attacks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ED0490-6E2C-A847-806D-372C18C77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6226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DDAA136-08BC-2C49-AD54-4D79A9E5E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955215" cy="1325563"/>
          </a:xfrm>
        </p:spPr>
        <p:txBody>
          <a:bodyPr/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Inference attacks on networked devices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41131" y="1484323"/>
            <a:ext cx="10909738" cy="5047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00" dirty="0">
              <a:latin typeface="Arial" charset="0"/>
              <a:ea typeface="Arial" charset="0"/>
              <a:cs typeface="Arial" charset="0"/>
            </a:endParaRPr>
          </a:p>
          <a:p>
            <a:pPr marL="914400" lvl="1" indent="-457200">
              <a:buFont typeface="Wingdings" charset="2"/>
              <a:buChar char="Ø"/>
            </a:pPr>
            <a:r>
              <a:rPr lang="en-US" sz="3200" dirty="0">
                <a:latin typeface="Arial" charset="0"/>
                <a:ea typeface="Arial" charset="0"/>
                <a:cs typeface="Arial" charset="0"/>
              </a:rPr>
              <a:t>Remote physical device fingerprinting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TCP based clock skew rate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How do you get the clock skew?</a:t>
            </a:r>
          </a:p>
          <a:p>
            <a:pPr marL="914400" lvl="1" indent="-457200">
              <a:buFont typeface="Wingdings" charset="2"/>
              <a:buChar char="Ø"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914400" lvl="1" indent="-457200">
              <a:buFont typeface="Wingdings" charset="2"/>
              <a:buChar char="Ø"/>
            </a:pPr>
            <a:r>
              <a:rPr lang="en-US" sz="3200" dirty="0">
                <a:latin typeface="Arial" charset="0"/>
                <a:ea typeface="Arial" charset="0"/>
                <a:cs typeface="Arial" charset="0"/>
              </a:rPr>
              <a:t>Website fingerprinting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Over encrypted data</a:t>
            </a:r>
            <a:r>
              <a:rPr lang="en-US" sz="3200" dirty="0"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What features?</a:t>
            </a:r>
          </a:p>
          <a:p>
            <a:pPr marL="914400" lvl="1" indent="-457200">
              <a:buFont typeface="Wingdings" charset="2"/>
              <a:buChar char="Ø"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914400" lvl="1" indent="-457200">
              <a:buFont typeface="Wingdings" charset="2"/>
              <a:buChar char="Ø"/>
            </a:pPr>
            <a:r>
              <a:rPr lang="en-US" sz="3200" dirty="0">
                <a:latin typeface="Arial" charset="0"/>
                <a:ea typeface="Arial" charset="0"/>
                <a:cs typeface="Arial" charset="0"/>
              </a:rPr>
              <a:t>IoT device activity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Over encrypted data 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What features?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476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D2B7F-7C87-114B-8565-F8143CC57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2BB6F-8C5D-334E-B289-EE79CDDAC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45513"/>
          </a:xfrm>
        </p:spPr>
        <p:txBody>
          <a:bodyPr>
            <a:normAutofit/>
          </a:bodyPr>
          <a:lstStyle/>
          <a:p>
            <a:r>
              <a:rPr lang="en-US" dirty="0"/>
              <a:t>Membership Inference attack</a:t>
            </a:r>
          </a:p>
          <a:p>
            <a:r>
              <a:rPr lang="en-US" dirty="0"/>
              <a:t>How antiparticles anonymize the data when adding up in federated learning</a:t>
            </a:r>
          </a:p>
          <a:p>
            <a:r>
              <a:rPr lang="en-US" dirty="0"/>
              <a:t>Double spending attack</a:t>
            </a:r>
          </a:p>
          <a:p>
            <a:r>
              <a:rPr lang="en-US" dirty="0"/>
              <a:t>How hash functions work under attack </a:t>
            </a:r>
          </a:p>
          <a:p>
            <a:r>
              <a:rPr lang="en-US" dirty="0"/>
              <a:t>Bitcoin privacy issues</a:t>
            </a:r>
          </a:p>
          <a:p>
            <a:r>
              <a:rPr lang="en-US" dirty="0"/>
              <a:t>Network inference attacks </a:t>
            </a:r>
          </a:p>
          <a:p>
            <a:r>
              <a:rPr lang="en-US" dirty="0"/>
              <a:t>Acoustic and motion sensor based inference attacks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ED0490-6E2C-A847-806D-372C18C77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0357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D2B7F-7C87-114B-8565-F8143CC57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2BB6F-8C5D-334E-B289-EE79CDDAC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45513"/>
          </a:xfrm>
        </p:spPr>
        <p:txBody>
          <a:bodyPr>
            <a:normAutofit/>
          </a:bodyPr>
          <a:lstStyle/>
          <a:p>
            <a:r>
              <a:rPr lang="en-US" dirty="0"/>
              <a:t>Acoustic and motion sensor based inference attacks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ED0490-6E2C-A847-806D-372C18C77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8938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CE79461-F169-7749-A946-0D931B264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31" y="62319"/>
            <a:ext cx="10515600" cy="1325563"/>
          </a:xfrm>
        </p:spPr>
        <p:txBody>
          <a:bodyPr/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Acoustics and motion sensor based inference attacks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42546" y="1399043"/>
            <a:ext cx="11630707" cy="5139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Wingdings" pitchFamily="2" charset="2"/>
              <a:buChar char="Ø"/>
            </a:pPr>
            <a:r>
              <a:rPr lang="en-US" sz="3200" dirty="0">
                <a:latin typeface="Arial" charset="0"/>
                <a:ea typeface="Arial" charset="0"/>
                <a:cs typeface="Arial" charset="0"/>
              </a:rPr>
              <a:t>Acoustic side channels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Keystroke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Acoustic sounds generated by keystrokes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3D printed object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Acoustic sound from different primitive operations like stepper motors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Magnetic field of motors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inaudible voice commands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Non-linear property of amplifier (aliasing)</a:t>
            </a: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914400" lvl="1" indent="-457200">
              <a:buFont typeface="Wingdings" charset="2"/>
              <a:buChar char="Ø"/>
            </a:pPr>
            <a:r>
              <a:rPr lang="en-US" sz="3200" dirty="0">
                <a:latin typeface="Arial" charset="0"/>
                <a:ea typeface="Arial" charset="0"/>
                <a:cs typeface="Arial" charset="0"/>
              </a:rPr>
              <a:t>Motion sensor based side channels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speech recognition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Signal aliasing (mapping high freq. signals to lower freq. components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route/location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Detection orientation change and then overlay real map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1924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477" y="0"/>
            <a:ext cx="10515600" cy="1325563"/>
          </a:xfrm>
        </p:spPr>
        <p:txBody>
          <a:bodyPr/>
          <a:lstStyle/>
          <a:p>
            <a:r>
              <a:rPr lang="en-GB" b="1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Logistics</a:t>
            </a:r>
          </a:p>
        </p:txBody>
      </p:sp>
      <p:sp>
        <p:nvSpPr>
          <p:cNvPr id="3" name="Rectangle 2"/>
          <p:cNvSpPr/>
          <p:nvPr/>
        </p:nvSpPr>
        <p:spPr>
          <a:xfrm>
            <a:off x="382477" y="1150719"/>
            <a:ext cx="11457831" cy="5447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200" dirty="0">
              <a:solidFill>
                <a:srgbClr val="212529"/>
              </a:solidFill>
              <a:latin typeface="Arial" charset="0"/>
              <a:cs typeface="Arial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212529"/>
                </a:solidFill>
                <a:latin typeface="Arial" charset="0"/>
                <a:cs typeface="Arial" charset="0"/>
              </a:rPr>
              <a:t>Final project report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12529"/>
                </a:solidFill>
                <a:latin typeface="Arial" charset="0"/>
                <a:cs typeface="Arial" charset="0"/>
              </a:rPr>
              <a:t>If you haven’t shared data and code you will be deducted points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12529"/>
                </a:solidFill>
                <a:latin typeface="Arial" charset="0"/>
                <a:cs typeface="Arial" charset="0"/>
              </a:rPr>
              <a:t>Do it by today!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212529"/>
              </a:solidFill>
              <a:latin typeface="Arial" charset="0"/>
              <a:cs typeface="Arial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212529"/>
                </a:solidFill>
                <a:latin typeface="Arial" charset="0"/>
                <a:cs typeface="Arial" charset="0"/>
              </a:rPr>
              <a:t>Final Exam On Nov 19 (9am-11am) on Moodle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12529"/>
                </a:solidFill>
                <a:latin typeface="Arial" charset="0"/>
                <a:cs typeface="Arial" charset="0"/>
              </a:rPr>
              <a:t>Keep time to upload the final PDF</a:t>
            </a:r>
          </a:p>
          <a:p>
            <a:pPr lvl="1"/>
            <a:endParaRPr lang="en-US" sz="2000" dirty="0">
              <a:solidFill>
                <a:srgbClr val="212529"/>
              </a:solidFill>
              <a:latin typeface="Arial" charset="0"/>
              <a:cs typeface="Arial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12529"/>
              </a:solidFill>
              <a:latin typeface="Arial" charset="0"/>
              <a:cs typeface="Arial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Class evaluation (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please complete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hlinkClick r:id="rId3"/>
              </a:rPr>
              <a:t>http://go.ncsu.edu/cesurvey</a:t>
            </a:r>
            <a:endParaRPr lang="en-US" sz="32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212529"/>
                </a:solidFill>
                <a:latin typeface="Arial" charset="0"/>
                <a:ea typeface="Arial" charset="0"/>
                <a:cs typeface="Arial" charset="0"/>
              </a:rPr>
              <a:t>Go and fill out the survey after class (requires 2-3 mins)</a:t>
            </a:r>
            <a:endParaRPr lang="en-US" sz="2800" dirty="0">
              <a:solidFill>
                <a:srgbClr val="212529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8089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1DDB2-7C0B-B84B-B514-79E23244E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55388B-6A98-9542-B9D2-F271F77E94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things you like?</a:t>
            </a:r>
          </a:p>
          <a:p>
            <a:endParaRPr lang="en-US" dirty="0"/>
          </a:p>
          <a:p>
            <a:r>
              <a:rPr lang="en-US" dirty="0"/>
              <a:t>What things you didn’t like?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05800-76C0-1842-88F2-CD3B65A34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468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D2B7F-7C87-114B-8565-F8143CC57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2BB6F-8C5D-334E-B289-EE79CDDAC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45513"/>
          </a:xfrm>
        </p:spPr>
        <p:txBody>
          <a:bodyPr>
            <a:normAutofit/>
          </a:bodyPr>
          <a:lstStyle/>
          <a:p>
            <a:r>
              <a:rPr lang="en-US" dirty="0"/>
              <a:t>Membership Inference attack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ED0490-6E2C-A847-806D-372C18C77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633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0E724E-BA2C-3341-ADE3-CF077E6FB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974" y="949588"/>
            <a:ext cx="10241768" cy="577188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5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Membership inference attack</a:t>
            </a:r>
          </a:p>
        </p:txBody>
      </p:sp>
    </p:spTree>
    <p:extLst>
      <p:ext uri="{BB962C8B-B14F-4D97-AF65-F5344CB8AC3E}">
        <p14:creationId xmlns:p14="http://schemas.microsoft.com/office/powerpoint/2010/main" val="3923248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>
            <a:spLocks noGrp="1"/>
          </p:cNvSpPr>
          <p:nvPr>
            <p:ph type="title"/>
          </p:nvPr>
        </p:nvSpPr>
        <p:spPr>
          <a:xfrm>
            <a:off x="415600" y="413485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Attack Overfitted Models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3500" y="1560167"/>
            <a:ext cx="9065001" cy="5094632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/>
              <a:pPr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41281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>
            <a:spLocks noGrp="1"/>
          </p:cNvSpPr>
          <p:nvPr>
            <p:ph type="title"/>
          </p:nvPr>
        </p:nvSpPr>
        <p:spPr>
          <a:xfrm>
            <a:off x="415600" y="323544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against ML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5399" y="1087144"/>
            <a:ext cx="8197834" cy="549333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/>
              <a:pPr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44369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9416F3-A5BD-6544-80E8-6BA4AA51DF8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zh-CN" smtClean="0"/>
              <a:pPr/>
              <a:t>8</a:t>
            </a:fld>
            <a:endParaRPr lang="zh-CN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FAD453-7457-DD4C-95C8-1572CA959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9836" y="1048480"/>
            <a:ext cx="3697395" cy="221606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2BDFE0-7428-BE4E-8139-1988AC897F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4726" y="1033819"/>
            <a:ext cx="3603485" cy="223072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391C190-94DA-F741-8F50-6D88988F8B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10" y="1075984"/>
            <a:ext cx="3815902" cy="215681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BDD62F5-F33A-6F40-8B92-0FB1EE1B6AEC}"/>
              </a:ext>
            </a:extLst>
          </p:cNvPr>
          <p:cNvSpPr txBox="1"/>
          <p:nvPr/>
        </p:nvSpPr>
        <p:spPr>
          <a:xfrm>
            <a:off x="1229193" y="3380125"/>
            <a:ext cx="1023828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Target Model (the one that a cloud service build’s):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Input: Data that you want to analyze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Output: Class prediction probability and final prediction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Shadow Model: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Input: Data from the same input distribution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Output: Class prediction probability and final prediction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Attack Model: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Input: class prediction probability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Output: member or not-member</a:t>
            </a:r>
          </a:p>
        </p:txBody>
      </p:sp>
      <p:sp>
        <p:nvSpPr>
          <p:cNvPr id="12" name="Google Shape;136;p23">
            <a:extLst>
              <a:ext uri="{FF2B5EF4-FFF2-40B4-BE49-F238E27FC236}">
                <a16:creationId xmlns:a16="http://schemas.microsoft.com/office/drawing/2014/main" id="{073F65F8-A1D3-684E-AA03-47017CEC7A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1611" y="122892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 Models needed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7418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>
            <a:spLocks noGrp="1"/>
          </p:cNvSpPr>
          <p:nvPr>
            <p:ph type="title"/>
          </p:nvPr>
        </p:nvSpPr>
        <p:spPr>
          <a:xfrm>
            <a:off x="369400" y="389139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Attack Model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4" name="Google Shape;144;p24"/>
          <p:cNvSpPr txBox="1">
            <a:spLocks noGrp="1"/>
          </p:cNvSpPr>
          <p:nvPr>
            <p:ph type="body" idx="1"/>
          </p:nvPr>
        </p:nvSpPr>
        <p:spPr>
          <a:xfrm>
            <a:off x="297200" y="1152739"/>
            <a:ext cx="11268400" cy="5064884"/>
          </a:xfrm>
          <a:prstGeom prst="rect">
            <a:avLst/>
          </a:prstGeom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Input:</a:t>
            </a:r>
            <a:r>
              <a:rPr lang="zh-CN" alt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zh-CN" sz="3200" dirty="0">
                <a:solidFill>
                  <a:srgbClr val="0D0E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original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2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features, predicted class label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zh-CN" sz="3200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predictions by the target model)</a:t>
            </a:r>
            <a:r>
              <a:rPr lang="zh-CN" alt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e.g. (</a:t>
            </a:r>
            <a:r>
              <a:rPr lang="en-US" altLang="zh-CN" sz="32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altLang="zh-CN" sz="3200" baseline="-250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altLang="zh-CN" sz="32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x</a:t>
            </a:r>
            <a:r>
              <a:rPr lang="en-US" altLang="zh-CN" sz="3200" baseline="-250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zh-CN" sz="32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..., </a:t>
            </a:r>
            <a:r>
              <a:rPr lang="en-US" altLang="zh-CN" sz="3200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altLang="zh-CN" sz="3200" baseline="-25000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altLang="zh-CN" sz="32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y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zh-CN" sz="3200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altLang="zh-CN" sz="3200" baseline="-25000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altLang="zh-CN" sz="3200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p</a:t>
            </a:r>
            <a:r>
              <a:rPr lang="en-US" altLang="zh-CN" sz="3200" baseline="-25000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zh-CN" sz="3200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..., </a:t>
            </a:r>
            <a:r>
              <a:rPr lang="en-US" altLang="zh-CN" sz="3200" dirty="0" err="1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altLang="zh-CN" sz="3200" baseline="-25000" dirty="0" err="1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)   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Output:</a:t>
            </a:r>
            <a:r>
              <a:rPr lang="zh-CN" alt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in / out  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5" name="Google Shape;145;p2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/>
              <a:pPr/>
              <a:t>9</a:t>
            </a:fld>
            <a:endParaRPr/>
          </a:p>
        </p:txBody>
      </p:sp>
      <p:grpSp>
        <p:nvGrpSpPr>
          <p:cNvPr id="146" name="Google Shape;146;p24"/>
          <p:cNvGrpSpPr/>
          <p:nvPr/>
        </p:nvGrpSpPr>
        <p:grpSpPr>
          <a:xfrm>
            <a:off x="6320533" y="3724134"/>
            <a:ext cx="5245067" cy="2096633"/>
            <a:chOff x="4740400" y="3478900"/>
            <a:chExt cx="3933800" cy="1572475"/>
          </a:xfrm>
        </p:grpSpPr>
        <p:pic>
          <p:nvPicPr>
            <p:cNvPr id="147" name="Google Shape;147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740400" y="3478900"/>
              <a:ext cx="1053450" cy="10534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8" name="Google Shape;148;p24"/>
            <p:cNvSpPr txBox="1"/>
            <p:nvPr/>
          </p:nvSpPr>
          <p:spPr>
            <a:xfrm>
              <a:off x="5718300" y="4121975"/>
              <a:ext cx="2955900" cy="929400"/>
            </a:xfrm>
            <a:prstGeom prst="rect">
              <a:avLst/>
            </a:prstGeom>
            <a:solidFill>
              <a:srgbClr val="C9DAF8"/>
            </a:solidFill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r>
                <a:rPr lang="en-US" altLang="zh-CN" sz="3200" i="1"/>
                <a:t>How should we train the </a:t>
              </a:r>
              <a:r>
                <a:rPr lang="en-US" altLang="zh-CN" sz="3200" b="1" i="1"/>
                <a:t>attack model</a:t>
              </a:r>
              <a:r>
                <a:rPr lang="en-US" altLang="zh-CN" sz="3200" i="1"/>
                <a:t>?</a:t>
              </a:r>
              <a:endParaRPr sz="3200"/>
            </a:p>
            <a:p>
              <a:r>
                <a:rPr lang="zh-CN" altLang="en-US" sz="3200"/>
                <a:t> </a:t>
              </a:r>
              <a:endParaRPr sz="3200"/>
            </a:p>
          </p:txBody>
        </p:sp>
      </p:grpSp>
      <p:pic>
        <p:nvPicPr>
          <p:cNvPr id="149" name="Google Shape;149;p24"/>
          <p:cNvPicPr preferRelativeResize="0"/>
          <p:nvPr/>
        </p:nvPicPr>
        <p:blipFill rotWithShape="1">
          <a:blip r:embed="rId4">
            <a:alphaModFix/>
          </a:blip>
          <a:srcRect l="3222" t="4342" b="5380"/>
          <a:stretch/>
        </p:blipFill>
        <p:spPr>
          <a:xfrm>
            <a:off x="844550" y="3111434"/>
            <a:ext cx="4576233" cy="2201333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4"/>
          <p:cNvSpPr/>
          <p:nvPr/>
        </p:nvSpPr>
        <p:spPr>
          <a:xfrm>
            <a:off x="2963333" y="2760133"/>
            <a:ext cx="304800" cy="2372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1" name="Google Shape;151;p24"/>
          <p:cNvSpPr/>
          <p:nvPr/>
        </p:nvSpPr>
        <p:spPr>
          <a:xfrm>
            <a:off x="2963333" y="5401733"/>
            <a:ext cx="304800" cy="2372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C534B2-598A-D943-8026-7A77BD199D3E}"/>
              </a:ext>
            </a:extLst>
          </p:cNvPr>
          <p:cNvSpPr txBox="1"/>
          <p:nvPr/>
        </p:nvSpPr>
        <p:spPr>
          <a:xfrm>
            <a:off x="6810733" y="2040783"/>
            <a:ext cx="41873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altLang="zh-CN" baseline="-250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altLang="zh-CN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x</a:t>
            </a:r>
            <a:r>
              <a:rPr lang="en-US" altLang="zh-CN" baseline="-250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zh-CN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..., </a:t>
            </a:r>
            <a:r>
              <a:rPr lang="en-US" altLang="zh-CN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altLang="zh-CN" baseline="-25000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altLang="zh-CN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input vector</a:t>
            </a:r>
          </a:p>
          <a:p>
            <a:r>
              <a:rPr lang="en-US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Y= output classification label</a:t>
            </a:r>
          </a:p>
          <a:p>
            <a:r>
              <a:rPr lang="en-US" altLang="zh-CN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altLang="zh-CN" baseline="-25000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altLang="zh-CN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p</a:t>
            </a:r>
            <a:r>
              <a:rPr lang="en-US" altLang="zh-CN" baseline="-25000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zh-CN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..., </a:t>
            </a:r>
            <a:r>
              <a:rPr lang="en-US" altLang="zh-CN" dirty="0" err="1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altLang="zh-CN" baseline="-25000" dirty="0" err="1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en-US" altLang="zh-CN" baseline="-25000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prob. of each class label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26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21762</TotalTime>
  <Words>1275</Words>
  <Application>Microsoft Macintosh PowerPoint</Application>
  <PresentationFormat>Widescreen</PresentationFormat>
  <Paragraphs>230</Paragraphs>
  <Slides>33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DengXian</vt:lpstr>
      <vt:lpstr>DengXian Light</vt:lpstr>
      <vt:lpstr>Arial</vt:lpstr>
      <vt:lpstr>Calibri</vt:lpstr>
      <vt:lpstr>Helvetica Neue</vt:lpstr>
      <vt:lpstr>Trebuchet MS</vt:lpstr>
      <vt:lpstr>Wingdings</vt:lpstr>
      <vt:lpstr>Office Theme</vt:lpstr>
      <vt:lpstr>CSC 533: Privacy in the Digital Age (Fall 2020)  Final Exam : Review </vt:lpstr>
      <vt:lpstr>Final Exam format</vt:lpstr>
      <vt:lpstr>Review Topics</vt:lpstr>
      <vt:lpstr>Topics</vt:lpstr>
      <vt:lpstr>Membership inference attack</vt:lpstr>
      <vt:lpstr>Attack Overfitted Models</vt:lpstr>
      <vt:lpstr>ML against ML</vt:lpstr>
      <vt:lpstr>Different Models needed</vt:lpstr>
      <vt:lpstr>The Attack Model</vt:lpstr>
      <vt:lpstr>Shadow Models</vt:lpstr>
      <vt:lpstr>Obtaining Training Data for Shadow Models </vt:lpstr>
      <vt:lpstr>Synthesis using the target model</vt:lpstr>
      <vt:lpstr>Shadow Models</vt:lpstr>
      <vt:lpstr>Constructing the Attack Model</vt:lpstr>
      <vt:lpstr>Using the Attack Model</vt:lpstr>
      <vt:lpstr>Another illustration</vt:lpstr>
      <vt:lpstr>Topics</vt:lpstr>
      <vt:lpstr>Random positive/negative pairs, aka antiparticles</vt:lpstr>
      <vt:lpstr>Random positive/negative pairs, aka antiparticles …</vt:lpstr>
      <vt:lpstr>The antiparticles cancel when summing contributions</vt:lpstr>
      <vt:lpstr>Topics</vt:lpstr>
      <vt:lpstr>Hash pointers</vt:lpstr>
      <vt:lpstr>Blockchain of hash pointers</vt:lpstr>
      <vt:lpstr>Detecting tampering</vt:lpstr>
      <vt:lpstr>Double spending attempts</vt:lpstr>
      <vt:lpstr>Linking pseudonyms </vt:lpstr>
      <vt:lpstr>Deanonymization attacks</vt:lpstr>
      <vt:lpstr>Topics</vt:lpstr>
      <vt:lpstr>Inference attacks on networked devices</vt:lpstr>
      <vt:lpstr>Topics</vt:lpstr>
      <vt:lpstr>Acoustics and motion sensor based inference attacks</vt:lpstr>
      <vt:lpstr>Logistics</vt:lpstr>
      <vt:lpstr>Course feedback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551</cp:revision>
  <cp:lastPrinted>2019-01-22T14:52:46Z</cp:lastPrinted>
  <dcterms:created xsi:type="dcterms:W3CDTF">2019-01-03T13:29:27Z</dcterms:created>
  <dcterms:modified xsi:type="dcterms:W3CDTF">2020-11-17T14:17:56Z</dcterms:modified>
</cp:coreProperties>
</file>

<file path=docProps/thumbnail.jpeg>
</file>